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9"/>
  </p:notesMasterIdLst>
  <p:sldIdLst>
    <p:sldId id="256" r:id="rId2"/>
    <p:sldId id="258" r:id="rId3"/>
    <p:sldId id="257"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1" r:id="rId25"/>
    <p:sldId id="282" r:id="rId26"/>
    <p:sldId id="283"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5680"/>
  </p:normalViewPr>
  <p:slideViewPr>
    <p:cSldViewPr snapToGrid="0" snapToObjects="1">
      <p:cViewPr varScale="1">
        <p:scale>
          <a:sx n="103" d="100"/>
          <a:sy n="103" d="100"/>
        </p:scale>
        <p:origin x="6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9B2D1B-41C0-4B69-9ACC-0DFF5086C6ED}"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1F8C999A-09EB-4B33-83FA-CCE7088415F8}">
      <dgm:prSet custT="1"/>
      <dgm:spPr/>
      <dgm:t>
        <a:bodyPr/>
        <a:lstStyle/>
        <a:p>
          <a:r>
            <a:rPr lang="en-US" sz="2000" dirty="0"/>
            <a:t>If game diversification is the goal, Microsoft should focus on . . .</a:t>
          </a:r>
        </a:p>
      </dgm:t>
    </dgm:pt>
    <dgm:pt modelId="{296C2A03-79A5-49FA-9526-EC424EF61885}" type="parTrans" cxnId="{3EC6D70F-7DE3-45FB-983E-37F1792283CD}">
      <dgm:prSet/>
      <dgm:spPr/>
      <dgm:t>
        <a:bodyPr/>
        <a:lstStyle/>
        <a:p>
          <a:endParaRPr lang="en-US"/>
        </a:p>
      </dgm:t>
    </dgm:pt>
    <dgm:pt modelId="{1B434881-CFA4-4F59-93A7-C9950901522B}" type="sibTrans" cxnId="{3EC6D70F-7DE3-45FB-983E-37F1792283CD}">
      <dgm:prSet/>
      <dgm:spPr/>
      <dgm:t>
        <a:bodyPr/>
        <a:lstStyle/>
        <a:p>
          <a:endParaRPr lang="en-US"/>
        </a:p>
      </dgm:t>
    </dgm:pt>
    <dgm:pt modelId="{DCF844F6-6462-495B-B1CD-B089835E7B77}">
      <dgm:prSet custT="1"/>
      <dgm:spPr/>
      <dgm:t>
        <a:bodyPr/>
        <a:lstStyle/>
        <a:p>
          <a:r>
            <a:rPr lang="en-US" sz="1800" dirty="0"/>
            <a:t>Platform games</a:t>
          </a:r>
        </a:p>
      </dgm:t>
    </dgm:pt>
    <dgm:pt modelId="{406B529B-3BB2-409E-AAFA-0C3A9BD54A18}" type="parTrans" cxnId="{2C5C54ED-97DF-4337-AA82-5313E8DECA4F}">
      <dgm:prSet/>
      <dgm:spPr/>
      <dgm:t>
        <a:bodyPr/>
        <a:lstStyle/>
        <a:p>
          <a:endParaRPr lang="en-US"/>
        </a:p>
      </dgm:t>
    </dgm:pt>
    <dgm:pt modelId="{24169024-89F7-4DAC-9D40-45DF00DF730C}" type="sibTrans" cxnId="{2C5C54ED-97DF-4337-AA82-5313E8DECA4F}">
      <dgm:prSet/>
      <dgm:spPr/>
      <dgm:t>
        <a:bodyPr/>
        <a:lstStyle/>
        <a:p>
          <a:endParaRPr lang="en-US"/>
        </a:p>
      </dgm:t>
    </dgm:pt>
    <dgm:pt modelId="{ED43F946-5E84-4673-98D0-29433468A7E4}">
      <dgm:prSet custT="1"/>
      <dgm:spPr/>
      <dgm:t>
        <a:bodyPr/>
        <a:lstStyle/>
        <a:p>
          <a:r>
            <a:rPr lang="en-US" sz="1800" dirty="0"/>
            <a:t>Puzzle games </a:t>
          </a:r>
        </a:p>
      </dgm:t>
    </dgm:pt>
    <dgm:pt modelId="{430CBD03-22A7-4B66-9312-43B1A9296AFC}" type="parTrans" cxnId="{6FD65FBF-FEE0-4D11-A93D-3BFAB61A04A2}">
      <dgm:prSet/>
      <dgm:spPr/>
      <dgm:t>
        <a:bodyPr/>
        <a:lstStyle/>
        <a:p>
          <a:endParaRPr lang="en-US"/>
        </a:p>
      </dgm:t>
    </dgm:pt>
    <dgm:pt modelId="{60E825CD-51FE-4D46-906A-B3F60F182482}" type="sibTrans" cxnId="{6FD65FBF-FEE0-4D11-A93D-3BFAB61A04A2}">
      <dgm:prSet/>
      <dgm:spPr/>
      <dgm:t>
        <a:bodyPr/>
        <a:lstStyle/>
        <a:p>
          <a:endParaRPr lang="en-US"/>
        </a:p>
      </dgm:t>
    </dgm:pt>
    <dgm:pt modelId="{A91D74FA-F7A0-4356-8938-8CC370626E1E}">
      <dgm:prSet custT="1"/>
      <dgm:spPr/>
      <dgm:t>
        <a:bodyPr/>
        <a:lstStyle/>
        <a:p>
          <a:r>
            <a:rPr lang="en-US" sz="1800" dirty="0"/>
            <a:t>Racing games</a:t>
          </a:r>
        </a:p>
      </dgm:t>
    </dgm:pt>
    <dgm:pt modelId="{91981457-881B-4A81-9550-506CEDAC66B9}" type="parTrans" cxnId="{94761675-4249-4135-8BAE-EEE0E3A5C980}">
      <dgm:prSet/>
      <dgm:spPr/>
      <dgm:t>
        <a:bodyPr/>
        <a:lstStyle/>
        <a:p>
          <a:endParaRPr lang="en-US"/>
        </a:p>
      </dgm:t>
    </dgm:pt>
    <dgm:pt modelId="{E143444F-0BB3-4767-9286-E457A4DCF89E}" type="sibTrans" cxnId="{94761675-4249-4135-8BAE-EEE0E3A5C980}">
      <dgm:prSet/>
      <dgm:spPr/>
      <dgm:t>
        <a:bodyPr/>
        <a:lstStyle/>
        <a:p>
          <a:endParaRPr lang="en-US"/>
        </a:p>
      </dgm:t>
    </dgm:pt>
    <dgm:pt modelId="{37D1805E-916F-4914-8CC3-E18AE702A6C0}">
      <dgm:prSet custT="1"/>
      <dgm:spPr/>
      <dgm:t>
        <a:bodyPr/>
        <a:lstStyle/>
        <a:p>
          <a:r>
            <a:rPr lang="en-US" sz="1800" dirty="0"/>
            <a:t>Simulation games</a:t>
          </a:r>
        </a:p>
      </dgm:t>
    </dgm:pt>
    <dgm:pt modelId="{61C87FDF-F1B3-4BDE-9BB0-D3643A54BB0D}" type="parTrans" cxnId="{6AE8A675-0DE7-4FC4-ACF5-210352139A8B}">
      <dgm:prSet/>
      <dgm:spPr/>
      <dgm:t>
        <a:bodyPr/>
        <a:lstStyle/>
        <a:p>
          <a:endParaRPr lang="en-US"/>
        </a:p>
      </dgm:t>
    </dgm:pt>
    <dgm:pt modelId="{BA5C2710-49F0-43BE-AA04-FF6EF2D1493F}" type="sibTrans" cxnId="{6AE8A675-0DE7-4FC4-ACF5-210352139A8B}">
      <dgm:prSet/>
      <dgm:spPr/>
      <dgm:t>
        <a:bodyPr/>
        <a:lstStyle/>
        <a:p>
          <a:endParaRPr lang="en-US"/>
        </a:p>
      </dgm:t>
    </dgm:pt>
    <dgm:pt modelId="{1CA418AD-7013-459D-88BA-6368982AC3ED}">
      <dgm:prSet custT="1"/>
      <dgm:spPr/>
      <dgm:t>
        <a:bodyPr/>
        <a:lstStyle/>
        <a:p>
          <a:r>
            <a:rPr lang="en-US" sz="1800" dirty="0"/>
            <a:t>Sports games</a:t>
          </a:r>
        </a:p>
      </dgm:t>
    </dgm:pt>
    <dgm:pt modelId="{B3988A6F-A337-40C9-B690-BEA0495E34F8}" type="parTrans" cxnId="{7C73C625-1336-48F8-972C-503FDEBAF492}">
      <dgm:prSet/>
      <dgm:spPr/>
      <dgm:t>
        <a:bodyPr/>
        <a:lstStyle/>
        <a:p>
          <a:endParaRPr lang="en-US"/>
        </a:p>
      </dgm:t>
    </dgm:pt>
    <dgm:pt modelId="{15622727-167A-49E9-80A0-63EBEFDEE3E2}" type="sibTrans" cxnId="{7C73C625-1336-48F8-972C-503FDEBAF492}">
      <dgm:prSet/>
      <dgm:spPr/>
      <dgm:t>
        <a:bodyPr/>
        <a:lstStyle/>
        <a:p>
          <a:endParaRPr lang="en-US"/>
        </a:p>
      </dgm:t>
    </dgm:pt>
    <dgm:pt modelId="{A480E155-4B06-4007-891B-DF08EBC718F7}">
      <dgm:prSet custT="1"/>
      <dgm:spPr/>
      <dgm:t>
        <a:bodyPr/>
        <a:lstStyle/>
        <a:p>
          <a:r>
            <a:rPr lang="en-US" sz="1800" dirty="0"/>
            <a:t>Games rated for everyone</a:t>
          </a:r>
        </a:p>
      </dgm:t>
    </dgm:pt>
    <dgm:pt modelId="{5069AE11-667C-4B0B-A2E5-C6310E0AA4FF}" type="parTrans" cxnId="{6D5917AA-A4A6-44BB-BE6A-68A6B76D2AFD}">
      <dgm:prSet/>
      <dgm:spPr/>
      <dgm:t>
        <a:bodyPr/>
        <a:lstStyle/>
        <a:p>
          <a:endParaRPr lang="en-US"/>
        </a:p>
      </dgm:t>
    </dgm:pt>
    <dgm:pt modelId="{9FD6E8EC-34F7-4E6D-B944-D94132E2EFEC}" type="sibTrans" cxnId="{6D5917AA-A4A6-44BB-BE6A-68A6B76D2AFD}">
      <dgm:prSet/>
      <dgm:spPr/>
      <dgm:t>
        <a:bodyPr/>
        <a:lstStyle/>
        <a:p>
          <a:endParaRPr lang="en-US"/>
        </a:p>
      </dgm:t>
    </dgm:pt>
    <dgm:pt modelId="{771F4919-9A07-463B-937A-DA9707C6F92F}">
      <dgm:prSet custT="1"/>
      <dgm:spPr/>
      <dgm:t>
        <a:bodyPr/>
        <a:lstStyle/>
        <a:p>
          <a:r>
            <a:rPr lang="en-US" sz="1800" dirty="0"/>
            <a:t>Games rated for teens</a:t>
          </a:r>
        </a:p>
      </dgm:t>
    </dgm:pt>
    <dgm:pt modelId="{BF858BD0-3E88-453A-AFF3-C2A9725C5E68}" type="parTrans" cxnId="{29F0C863-A043-4AF2-AB9C-DB411F495C1B}">
      <dgm:prSet/>
      <dgm:spPr/>
      <dgm:t>
        <a:bodyPr/>
        <a:lstStyle/>
        <a:p>
          <a:endParaRPr lang="en-US"/>
        </a:p>
      </dgm:t>
    </dgm:pt>
    <dgm:pt modelId="{150E24CB-C73E-4A6E-94AB-C2489E7E48B7}" type="sibTrans" cxnId="{29F0C863-A043-4AF2-AB9C-DB411F495C1B}">
      <dgm:prSet/>
      <dgm:spPr/>
      <dgm:t>
        <a:bodyPr/>
        <a:lstStyle/>
        <a:p>
          <a:endParaRPr lang="en-US"/>
        </a:p>
      </dgm:t>
    </dgm:pt>
    <dgm:pt modelId="{FD21DAE8-4E16-491A-A4BD-3D1282E5E1D2}">
      <dgm:prSet custT="1"/>
      <dgm:spPr/>
      <dgm:t>
        <a:bodyPr/>
        <a:lstStyle/>
        <a:p>
          <a:r>
            <a:rPr lang="en-US" sz="2000" dirty="0"/>
            <a:t>If game specialization is the goal, Microsoft should focus on . . .</a:t>
          </a:r>
        </a:p>
      </dgm:t>
    </dgm:pt>
    <dgm:pt modelId="{CC83967F-3F21-46D7-A466-076CF0883BDB}" type="parTrans" cxnId="{40F33C33-A764-4F43-A44F-9EEE523B6B22}">
      <dgm:prSet/>
      <dgm:spPr/>
      <dgm:t>
        <a:bodyPr/>
        <a:lstStyle/>
        <a:p>
          <a:endParaRPr lang="en-US"/>
        </a:p>
      </dgm:t>
    </dgm:pt>
    <dgm:pt modelId="{DD36217F-85CC-454C-87F0-9BACE8C492D0}" type="sibTrans" cxnId="{40F33C33-A764-4F43-A44F-9EEE523B6B22}">
      <dgm:prSet/>
      <dgm:spPr/>
      <dgm:t>
        <a:bodyPr/>
        <a:lstStyle/>
        <a:p>
          <a:endParaRPr lang="en-US"/>
        </a:p>
      </dgm:t>
    </dgm:pt>
    <dgm:pt modelId="{5C9FE10D-87A5-4216-BC08-785F83BB9C30}">
      <dgm:prSet custT="1"/>
      <dgm:spPr/>
      <dgm:t>
        <a:bodyPr/>
        <a:lstStyle/>
        <a:p>
          <a:r>
            <a:rPr lang="en-US" sz="1800" dirty="0"/>
            <a:t>Role-playing games</a:t>
          </a:r>
        </a:p>
      </dgm:t>
    </dgm:pt>
    <dgm:pt modelId="{6A71E63F-C036-4D1C-87D2-74CF857B40AF}" type="parTrans" cxnId="{AC313449-53F2-4B96-ABC6-78D15AA380E3}">
      <dgm:prSet/>
      <dgm:spPr/>
      <dgm:t>
        <a:bodyPr/>
        <a:lstStyle/>
        <a:p>
          <a:endParaRPr lang="en-US"/>
        </a:p>
      </dgm:t>
    </dgm:pt>
    <dgm:pt modelId="{D705A137-BEE4-49AD-859D-55A280A73B7E}" type="sibTrans" cxnId="{AC313449-53F2-4B96-ABC6-78D15AA380E3}">
      <dgm:prSet/>
      <dgm:spPr/>
      <dgm:t>
        <a:bodyPr/>
        <a:lstStyle/>
        <a:p>
          <a:endParaRPr lang="en-US"/>
        </a:p>
      </dgm:t>
    </dgm:pt>
    <dgm:pt modelId="{5649CB1B-77A2-498A-A001-A1D3570F73B1}">
      <dgm:prSet custT="1"/>
      <dgm:spPr/>
      <dgm:t>
        <a:bodyPr/>
        <a:lstStyle/>
        <a:p>
          <a:r>
            <a:rPr lang="en-US" sz="1800" dirty="0"/>
            <a:t>Shooter games</a:t>
          </a:r>
        </a:p>
      </dgm:t>
    </dgm:pt>
    <dgm:pt modelId="{C3381C29-7DBE-4E9A-95F3-D6BEB1CAFF95}" type="parTrans" cxnId="{578B2C29-FB88-4B43-A13C-90019448136B}">
      <dgm:prSet/>
      <dgm:spPr/>
      <dgm:t>
        <a:bodyPr/>
        <a:lstStyle/>
        <a:p>
          <a:endParaRPr lang="en-US"/>
        </a:p>
      </dgm:t>
    </dgm:pt>
    <dgm:pt modelId="{A09A7264-29FD-4B25-A795-F98DCEBE1973}" type="sibTrans" cxnId="{578B2C29-FB88-4B43-A13C-90019448136B}">
      <dgm:prSet/>
      <dgm:spPr/>
      <dgm:t>
        <a:bodyPr/>
        <a:lstStyle/>
        <a:p>
          <a:endParaRPr lang="en-US"/>
        </a:p>
      </dgm:t>
    </dgm:pt>
    <dgm:pt modelId="{B3C3D3A4-1B4F-4C1E-A4B5-A9D0A6FD1CCC}">
      <dgm:prSet custT="1"/>
      <dgm:spPr/>
      <dgm:t>
        <a:bodyPr/>
        <a:lstStyle/>
        <a:p>
          <a:r>
            <a:rPr lang="en-US" sz="1800" dirty="0"/>
            <a:t>Games rated for adults only</a:t>
          </a:r>
        </a:p>
      </dgm:t>
    </dgm:pt>
    <dgm:pt modelId="{9B8A9ECB-F105-4DB9-BFD7-341A1FC936E5}" type="parTrans" cxnId="{390B0E65-C9FB-4162-AD8D-805A8607DBFB}">
      <dgm:prSet/>
      <dgm:spPr/>
      <dgm:t>
        <a:bodyPr/>
        <a:lstStyle/>
        <a:p>
          <a:endParaRPr lang="en-US"/>
        </a:p>
      </dgm:t>
    </dgm:pt>
    <dgm:pt modelId="{E7A4BEB4-CBE6-4EC7-A589-D2AD7845ADC5}" type="sibTrans" cxnId="{390B0E65-C9FB-4162-AD8D-805A8607DBFB}">
      <dgm:prSet/>
      <dgm:spPr/>
      <dgm:t>
        <a:bodyPr/>
        <a:lstStyle/>
        <a:p>
          <a:endParaRPr lang="en-US"/>
        </a:p>
      </dgm:t>
    </dgm:pt>
    <dgm:pt modelId="{7801DA18-2402-4BA5-80DD-866408F06A03}">
      <dgm:prSet custT="1"/>
      <dgm:spPr/>
      <dgm:t>
        <a:bodyPr/>
        <a:lstStyle/>
        <a:p>
          <a:r>
            <a:rPr lang="en-US" sz="1800" dirty="0"/>
            <a:t>Games rated for mature audiences</a:t>
          </a:r>
        </a:p>
      </dgm:t>
    </dgm:pt>
    <dgm:pt modelId="{6887F9FE-AC86-4A7E-A3F3-623B536F6B64}" type="parTrans" cxnId="{CB69E3BD-8605-4B71-8ABD-38F05F55BA03}">
      <dgm:prSet/>
      <dgm:spPr/>
      <dgm:t>
        <a:bodyPr/>
        <a:lstStyle/>
        <a:p>
          <a:endParaRPr lang="en-US"/>
        </a:p>
      </dgm:t>
    </dgm:pt>
    <dgm:pt modelId="{F6D24308-0256-4D04-B76E-026C237D1E40}" type="sibTrans" cxnId="{CB69E3BD-8605-4B71-8ABD-38F05F55BA03}">
      <dgm:prSet/>
      <dgm:spPr/>
      <dgm:t>
        <a:bodyPr/>
        <a:lstStyle/>
        <a:p>
          <a:endParaRPr lang="en-US"/>
        </a:p>
      </dgm:t>
    </dgm:pt>
    <dgm:pt modelId="{0BE16F3B-94EF-D74E-98B4-73C7AF08CA8B}" type="pres">
      <dgm:prSet presAssocID="{699B2D1B-41C0-4B69-9ACC-0DFF5086C6ED}" presName="linear" presStyleCnt="0">
        <dgm:presLayoutVars>
          <dgm:dir/>
          <dgm:animLvl val="lvl"/>
          <dgm:resizeHandles val="exact"/>
        </dgm:presLayoutVars>
      </dgm:prSet>
      <dgm:spPr/>
    </dgm:pt>
    <dgm:pt modelId="{1364D5F0-911A-0346-B570-FDE451CBF2E5}" type="pres">
      <dgm:prSet presAssocID="{1F8C999A-09EB-4B33-83FA-CCE7088415F8}" presName="parentLin" presStyleCnt="0"/>
      <dgm:spPr/>
    </dgm:pt>
    <dgm:pt modelId="{6D3DB0C3-B97D-0C41-9612-ACB3C3ED4E33}" type="pres">
      <dgm:prSet presAssocID="{1F8C999A-09EB-4B33-83FA-CCE7088415F8}" presName="parentLeftMargin" presStyleLbl="node1" presStyleIdx="0" presStyleCnt="2"/>
      <dgm:spPr/>
    </dgm:pt>
    <dgm:pt modelId="{BCA99AC4-BB8C-074F-9406-002C5745B5E4}" type="pres">
      <dgm:prSet presAssocID="{1F8C999A-09EB-4B33-83FA-CCE7088415F8}" presName="parentText" presStyleLbl="node1" presStyleIdx="0" presStyleCnt="2">
        <dgm:presLayoutVars>
          <dgm:chMax val="0"/>
          <dgm:bulletEnabled val="1"/>
        </dgm:presLayoutVars>
      </dgm:prSet>
      <dgm:spPr/>
    </dgm:pt>
    <dgm:pt modelId="{46044247-6BB7-F746-80FB-AA6C9E6AFAFA}" type="pres">
      <dgm:prSet presAssocID="{1F8C999A-09EB-4B33-83FA-CCE7088415F8}" presName="negativeSpace" presStyleCnt="0"/>
      <dgm:spPr/>
    </dgm:pt>
    <dgm:pt modelId="{A169C4D0-93E1-0845-87C7-36BD0BC13704}" type="pres">
      <dgm:prSet presAssocID="{1F8C999A-09EB-4B33-83FA-CCE7088415F8}" presName="childText" presStyleLbl="conFgAcc1" presStyleIdx="0" presStyleCnt="2">
        <dgm:presLayoutVars>
          <dgm:bulletEnabled val="1"/>
        </dgm:presLayoutVars>
      </dgm:prSet>
      <dgm:spPr/>
    </dgm:pt>
    <dgm:pt modelId="{8431F557-75B2-704C-9969-A989A4236467}" type="pres">
      <dgm:prSet presAssocID="{1B434881-CFA4-4F59-93A7-C9950901522B}" presName="spaceBetweenRectangles" presStyleCnt="0"/>
      <dgm:spPr/>
    </dgm:pt>
    <dgm:pt modelId="{1CEB3686-F61D-A54F-B48A-EA9B5B3BB3C7}" type="pres">
      <dgm:prSet presAssocID="{FD21DAE8-4E16-491A-A4BD-3D1282E5E1D2}" presName="parentLin" presStyleCnt="0"/>
      <dgm:spPr/>
    </dgm:pt>
    <dgm:pt modelId="{AE075F44-2C63-374E-9E46-7C60F7B9B54C}" type="pres">
      <dgm:prSet presAssocID="{FD21DAE8-4E16-491A-A4BD-3D1282E5E1D2}" presName="parentLeftMargin" presStyleLbl="node1" presStyleIdx="0" presStyleCnt="2"/>
      <dgm:spPr/>
    </dgm:pt>
    <dgm:pt modelId="{CC908A8C-B65F-0549-BDAB-06B43039A6FE}" type="pres">
      <dgm:prSet presAssocID="{FD21DAE8-4E16-491A-A4BD-3D1282E5E1D2}" presName="parentText" presStyleLbl="node1" presStyleIdx="1" presStyleCnt="2">
        <dgm:presLayoutVars>
          <dgm:chMax val="0"/>
          <dgm:bulletEnabled val="1"/>
        </dgm:presLayoutVars>
      </dgm:prSet>
      <dgm:spPr/>
    </dgm:pt>
    <dgm:pt modelId="{22EDAAEF-6447-874D-9E07-D4C9300F0AD2}" type="pres">
      <dgm:prSet presAssocID="{FD21DAE8-4E16-491A-A4BD-3D1282E5E1D2}" presName="negativeSpace" presStyleCnt="0"/>
      <dgm:spPr/>
    </dgm:pt>
    <dgm:pt modelId="{7DF8996F-2AE5-144C-8551-2E1855CB4B39}" type="pres">
      <dgm:prSet presAssocID="{FD21DAE8-4E16-491A-A4BD-3D1282E5E1D2}" presName="childText" presStyleLbl="conFgAcc1" presStyleIdx="1" presStyleCnt="2">
        <dgm:presLayoutVars>
          <dgm:bulletEnabled val="1"/>
        </dgm:presLayoutVars>
      </dgm:prSet>
      <dgm:spPr/>
    </dgm:pt>
  </dgm:ptLst>
  <dgm:cxnLst>
    <dgm:cxn modelId="{CC2A4706-748F-5744-AF02-6E8ADD29EF06}" type="presOf" srcId="{FD21DAE8-4E16-491A-A4BD-3D1282E5E1D2}" destId="{CC908A8C-B65F-0549-BDAB-06B43039A6FE}" srcOrd="1" destOrd="0" presId="urn:microsoft.com/office/officeart/2005/8/layout/list1"/>
    <dgm:cxn modelId="{8831870D-45E4-FA4F-85C1-E814DC4E0475}" type="presOf" srcId="{B3C3D3A4-1B4F-4C1E-A4B5-A9D0A6FD1CCC}" destId="{7DF8996F-2AE5-144C-8551-2E1855CB4B39}" srcOrd="0" destOrd="2" presId="urn:microsoft.com/office/officeart/2005/8/layout/list1"/>
    <dgm:cxn modelId="{3EC6D70F-7DE3-45FB-983E-37F1792283CD}" srcId="{699B2D1B-41C0-4B69-9ACC-0DFF5086C6ED}" destId="{1F8C999A-09EB-4B33-83FA-CCE7088415F8}" srcOrd="0" destOrd="0" parTransId="{296C2A03-79A5-49FA-9526-EC424EF61885}" sibTransId="{1B434881-CFA4-4F59-93A7-C9950901522B}"/>
    <dgm:cxn modelId="{7C73C625-1336-48F8-972C-503FDEBAF492}" srcId="{1F8C999A-09EB-4B33-83FA-CCE7088415F8}" destId="{1CA418AD-7013-459D-88BA-6368982AC3ED}" srcOrd="4" destOrd="0" parTransId="{B3988A6F-A337-40C9-B690-BEA0495E34F8}" sibTransId="{15622727-167A-49E9-80A0-63EBEFDEE3E2}"/>
    <dgm:cxn modelId="{578B2C29-FB88-4B43-A13C-90019448136B}" srcId="{FD21DAE8-4E16-491A-A4BD-3D1282E5E1D2}" destId="{5649CB1B-77A2-498A-A001-A1D3570F73B1}" srcOrd="1" destOrd="0" parTransId="{C3381C29-7DBE-4E9A-95F3-D6BEB1CAFF95}" sibTransId="{A09A7264-29FD-4B25-A795-F98DCEBE1973}"/>
    <dgm:cxn modelId="{40F33C33-A764-4F43-A44F-9EEE523B6B22}" srcId="{699B2D1B-41C0-4B69-9ACC-0DFF5086C6ED}" destId="{FD21DAE8-4E16-491A-A4BD-3D1282E5E1D2}" srcOrd="1" destOrd="0" parTransId="{CC83967F-3F21-46D7-A466-076CF0883BDB}" sibTransId="{DD36217F-85CC-454C-87F0-9BACE8C492D0}"/>
    <dgm:cxn modelId="{B7184B34-9DB5-EE4C-A6A4-F3DE6C5565F5}" type="presOf" srcId="{5C9FE10D-87A5-4216-BC08-785F83BB9C30}" destId="{7DF8996F-2AE5-144C-8551-2E1855CB4B39}" srcOrd="0" destOrd="0" presId="urn:microsoft.com/office/officeart/2005/8/layout/list1"/>
    <dgm:cxn modelId="{AC313449-53F2-4B96-ABC6-78D15AA380E3}" srcId="{FD21DAE8-4E16-491A-A4BD-3D1282E5E1D2}" destId="{5C9FE10D-87A5-4216-BC08-785F83BB9C30}" srcOrd="0" destOrd="0" parTransId="{6A71E63F-C036-4D1C-87D2-74CF857B40AF}" sibTransId="{D705A137-BEE4-49AD-859D-55A280A73B7E}"/>
    <dgm:cxn modelId="{E1D07352-97E6-9549-9371-7FC551343010}" type="presOf" srcId="{1CA418AD-7013-459D-88BA-6368982AC3ED}" destId="{A169C4D0-93E1-0845-87C7-36BD0BC13704}" srcOrd="0" destOrd="4" presId="urn:microsoft.com/office/officeart/2005/8/layout/list1"/>
    <dgm:cxn modelId="{43A5A359-CAC6-AE40-AF6A-85FD3AA760BF}" type="presOf" srcId="{1F8C999A-09EB-4B33-83FA-CCE7088415F8}" destId="{BCA99AC4-BB8C-074F-9406-002C5745B5E4}" srcOrd="1" destOrd="0" presId="urn:microsoft.com/office/officeart/2005/8/layout/list1"/>
    <dgm:cxn modelId="{29F0C863-A043-4AF2-AB9C-DB411F495C1B}" srcId="{1F8C999A-09EB-4B33-83FA-CCE7088415F8}" destId="{771F4919-9A07-463B-937A-DA9707C6F92F}" srcOrd="6" destOrd="0" parTransId="{BF858BD0-3E88-453A-AFF3-C2A9725C5E68}" sibTransId="{150E24CB-C73E-4A6E-94AB-C2489E7E48B7}"/>
    <dgm:cxn modelId="{390B0E65-C9FB-4162-AD8D-805A8607DBFB}" srcId="{FD21DAE8-4E16-491A-A4BD-3D1282E5E1D2}" destId="{B3C3D3A4-1B4F-4C1E-A4B5-A9D0A6FD1CCC}" srcOrd="2" destOrd="0" parTransId="{9B8A9ECB-F105-4DB9-BFD7-341A1FC936E5}" sibTransId="{E7A4BEB4-CBE6-4EC7-A589-D2AD7845ADC5}"/>
    <dgm:cxn modelId="{B3ECEC68-711E-BA4E-A3F3-F8343495A453}" type="presOf" srcId="{1F8C999A-09EB-4B33-83FA-CCE7088415F8}" destId="{6D3DB0C3-B97D-0C41-9612-ACB3C3ED4E33}" srcOrd="0" destOrd="0" presId="urn:microsoft.com/office/officeart/2005/8/layout/list1"/>
    <dgm:cxn modelId="{0B126B6A-CA13-044D-AF54-1728A46EAEE6}" type="presOf" srcId="{5649CB1B-77A2-498A-A001-A1D3570F73B1}" destId="{7DF8996F-2AE5-144C-8551-2E1855CB4B39}" srcOrd="0" destOrd="1" presId="urn:microsoft.com/office/officeart/2005/8/layout/list1"/>
    <dgm:cxn modelId="{251DC26C-933B-9247-8F44-67DB6A3EEA27}" type="presOf" srcId="{A91D74FA-F7A0-4356-8938-8CC370626E1E}" destId="{A169C4D0-93E1-0845-87C7-36BD0BC13704}" srcOrd="0" destOrd="2" presId="urn:microsoft.com/office/officeart/2005/8/layout/list1"/>
    <dgm:cxn modelId="{EBC54674-FE53-CE4C-8840-E87802E7CF92}" type="presOf" srcId="{37D1805E-916F-4914-8CC3-E18AE702A6C0}" destId="{A169C4D0-93E1-0845-87C7-36BD0BC13704}" srcOrd="0" destOrd="3" presId="urn:microsoft.com/office/officeart/2005/8/layout/list1"/>
    <dgm:cxn modelId="{94761675-4249-4135-8BAE-EEE0E3A5C980}" srcId="{1F8C999A-09EB-4B33-83FA-CCE7088415F8}" destId="{A91D74FA-F7A0-4356-8938-8CC370626E1E}" srcOrd="2" destOrd="0" parTransId="{91981457-881B-4A81-9550-506CEDAC66B9}" sibTransId="{E143444F-0BB3-4767-9286-E457A4DCF89E}"/>
    <dgm:cxn modelId="{6AE8A675-0DE7-4FC4-ACF5-210352139A8B}" srcId="{1F8C999A-09EB-4B33-83FA-CCE7088415F8}" destId="{37D1805E-916F-4914-8CC3-E18AE702A6C0}" srcOrd="3" destOrd="0" parTransId="{61C87FDF-F1B3-4BDE-9BB0-D3643A54BB0D}" sibTransId="{BA5C2710-49F0-43BE-AA04-FF6EF2D1493F}"/>
    <dgm:cxn modelId="{08525497-43D8-7947-B3DB-B85AAB38E50D}" type="presOf" srcId="{A480E155-4B06-4007-891B-DF08EBC718F7}" destId="{A169C4D0-93E1-0845-87C7-36BD0BC13704}" srcOrd="0" destOrd="5" presId="urn:microsoft.com/office/officeart/2005/8/layout/list1"/>
    <dgm:cxn modelId="{452BBF99-E948-FE48-9DF8-C6E3B8BD9862}" type="presOf" srcId="{771F4919-9A07-463B-937A-DA9707C6F92F}" destId="{A169C4D0-93E1-0845-87C7-36BD0BC13704}" srcOrd="0" destOrd="6" presId="urn:microsoft.com/office/officeart/2005/8/layout/list1"/>
    <dgm:cxn modelId="{568DD8A6-21B1-AD40-857A-325E8185BB0C}" type="presOf" srcId="{7801DA18-2402-4BA5-80DD-866408F06A03}" destId="{7DF8996F-2AE5-144C-8551-2E1855CB4B39}" srcOrd="0" destOrd="3" presId="urn:microsoft.com/office/officeart/2005/8/layout/list1"/>
    <dgm:cxn modelId="{6D5917AA-A4A6-44BB-BE6A-68A6B76D2AFD}" srcId="{1F8C999A-09EB-4B33-83FA-CCE7088415F8}" destId="{A480E155-4B06-4007-891B-DF08EBC718F7}" srcOrd="5" destOrd="0" parTransId="{5069AE11-667C-4B0B-A2E5-C6310E0AA4FF}" sibTransId="{9FD6E8EC-34F7-4E6D-B944-D94132E2EFEC}"/>
    <dgm:cxn modelId="{4A8207BC-7684-1449-A04E-7418A52F4651}" type="presOf" srcId="{699B2D1B-41C0-4B69-9ACC-0DFF5086C6ED}" destId="{0BE16F3B-94EF-D74E-98B4-73C7AF08CA8B}" srcOrd="0" destOrd="0" presId="urn:microsoft.com/office/officeart/2005/8/layout/list1"/>
    <dgm:cxn modelId="{CB69E3BD-8605-4B71-8ABD-38F05F55BA03}" srcId="{FD21DAE8-4E16-491A-A4BD-3D1282E5E1D2}" destId="{7801DA18-2402-4BA5-80DD-866408F06A03}" srcOrd="3" destOrd="0" parTransId="{6887F9FE-AC86-4A7E-A3F3-623B536F6B64}" sibTransId="{F6D24308-0256-4D04-B76E-026C237D1E40}"/>
    <dgm:cxn modelId="{6FD65FBF-FEE0-4D11-A93D-3BFAB61A04A2}" srcId="{1F8C999A-09EB-4B33-83FA-CCE7088415F8}" destId="{ED43F946-5E84-4673-98D0-29433468A7E4}" srcOrd="1" destOrd="0" parTransId="{430CBD03-22A7-4B66-9312-43B1A9296AFC}" sibTransId="{60E825CD-51FE-4D46-906A-B3F60F182482}"/>
    <dgm:cxn modelId="{2C5C54ED-97DF-4337-AA82-5313E8DECA4F}" srcId="{1F8C999A-09EB-4B33-83FA-CCE7088415F8}" destId="{DCF844F6-6462-495B-B1CD-B089835E7B77}" srcOrd="0" destOrd="0" parTransId="{406B529B-3BB2-409E-AAFA-0C3A9BD54A18}" sibTransId="{24169024-89F7-4DAC-9D40-45DF00DF730C}"/>
    <dgm:cxn modelId="{74166CEF-D9C1-F842-8693-A462DECD0046}" type="presOf" srcId="{DCF844F6-6462-495B-B1CD-B089835E7B77}" destId="{A169C4D0-93E1-0845-87C7-36BD0BC13704}" srcOrd="0" destOrd="0" presId="urn:microsoft.com/office/officeart/2005/8/layout/list1"/>
    <dgm:cxn modelId="{F77FFDF9-52C6-6C46-A2CA-70C136D2E728}" type="presOf" srcId="{ED43F946-5E84-4673-98D0-29433468A7E4}" destId="{A169C4D0-93E1-0845-87C7-36BD0BC13704}" srcOrd="0" destOrd="1" presId="urn:microsoft.com/office/officeart/2005/8/layout/list1"/>
    <dgm:cxn modelId="{B6993CFF-8ABC-D745-8E7D-14B2B23E50BE}" type="presOf" srcId="{FD21DAE8-4E16-491A-A4BD-3D1282E5E1D2}" destId="{AE075F44-2C63-374E-9E46-7C60F7B9B54C}" srcOrd="0" destOrd="0" presId="urn:microsoft.com/office/officeart/2005/8/layout/list1"/>
    <dgm:cxn modelId="{DF690D18-A40B-374A-A5CE-00DBCD5729E2}" type="presParOf" srcId="{0BE16F3B-94EF-D74E-98B4-73C7AF08CA8B}" destId="{1364D5F0-911A-0346-B570-FDE451CBF2E5}" srcOrd="0" destOrd="0" presId="urn:microsoft.com/office/officeart/2005/8/layout/list1"/>
    <dgm:cxn modelId="{ED06C176-2A5A-8840-9FFD-E9BFE4403F3D}" type="presParOf" srcId="{1364D5F0-911A-0346-B570-FDE451CBF2E5}" destId="{6D3DB0C3-B97D-0C41-9612-ACB3C3ED4E33}" srcOrd="0" destOrd="0" presId="urn:microsoft.com/office/officeart/2005/8/layout/list1"/>
    <dgm:cxn modelId="{047E37EF-68B1-7A49-BFE8-F02142DE6766}" type="presParOf" srcId="{1364D5F0-911A-0346-B570-FDE451CBF2E5}" destId="{BCA99AC4-BB8C-074F-9406-002C5745B5E4}" srcOrd="1" destOrd="0" presId="urn:microsoft.com/office/officeart/2005/8/layout/list1"/>
    <dgm:cxn modelId="{C8F1E77F-B961-9E40-A4DA-59E90D5E40EB}" type="presParOf" srcId="{0BE16F3B-94EF-D74E-98B4-73C7AF08CA8B}" destId="{46044247-6BB7-F746-80FB-AA6C9E6AFAFA}" srcOrd="1" destOrd="0" presId="urn:microsoft.com/office/officeart/2005/8/layout/list1"/>
    <dgm:cxn modelId="{70CD737F-CAF8-AC49-BB58-5496F1A14501}" type="presParOf" srcId="{0BE16F3B-94EF-D74E-98B4-73C7AF08CA8B}" destId="{A169C4D0-93E1-0845-87C7-36BD0BC13704}" srcOrd="2" destOrd="0" presId="urn:microsoft.com/office/officeart/2005/8/layout/list1"/>
    <dgm:cxn modelId="{B9D1A7C9-765B-1042-BD63-2F74DD455CEA}" type="presParOf" srcId="{0BE16F3B-94EF-D74E-98B4-73C7AF08CA8B}" destId="{8431F557-75B2-704C-9969-A989A4236467}" srcOrd="3" destOrd="0" presId="urn:microsoft.com/office/officeart/2005/8/layout/list1"/>
    <dgm:cxn modelId="{E2939FE4-1DFD-E14B-AF58-6C43A7C4F787}" type="presParOf" srcId="{0BE16F3B-94EF-D74E-98B4-73C7AF08CA8B}" destId="{1CEB3686-F61D-A54F-B48A-EA9B5B3BB3C7}" srcOrd="4" destOrd="0" presId="urn:microsoft.com/office/officeart/2005/8/layout/list1"/>
    <dgm:cxn modelId="{3EF9FAE4-D39B-5341-91D6-2C208E7F5BE8}" type="presParOf" srcId="{1CEB3686-F61D-A54F-B48A-EA9B5B3BB3C7}" destId="{AE075F44-2C63-374E-9E46-7C60F7B9B54C}" srcOrd="0" destOrd="0" presId="urn:microsoft.com/office/officeart/2005/8/layout/list1"/>
    <dgm:cxn modelId="{929102A4-C743-5D45-928F-FF91608A30A5}" type="presParOf" srcId="{1CEB3686-F61D-A54F-B48A-EA9B5B3BB3C7}" destId="{CC908A8C-B65F-0549-BDAB-06B43039A6FE}" srcOrd="1" destOrd="0" presId="urn:microsoft.com/office/officeart/2005/8/layout/list1"/>
    <dgm:cxn modelId="{E02EE3D6-6A3C-AD4E-8A83-637851569EEB}" type="presParOf" srcId="{0BE16F3B-94EF-D74E-98B4-73C7AF08CA8B}" destId="{22EDAAEF-6447-874D-9E07-D4C9300F0AD2}" srcOrd="5" destOrd="0" presId="urn:microsoft.com/office/officeart/2005/8/layout/list1"/>
    <dgm:cxn modelId="{87BCFA39-D703-494F-817D-3E552229872C}" type="presParOf" srcId="{0BE16F3B-94EF-D74E-98B4-73C7AF08CA8B}" destId="{7DF8996F-2AE5-144C-8551-2E1855CB4B3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9C4D0-93E1-0845-87C7-36BD0BC13704}">
      <dsp:nvSpPr>
        <dsp:cNvPr id="0" name=""/>
        <dsp:cNvSpPr/>
      </dsp:nvSpPr>
      <dsp:spPr>
        <a:xfrm>
          <a:off x="0" y="346114"/>
          <a:ext cx="10515600" cy="26806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7904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Platform games</a:t>
          </a:r>
        </a:p>
        <a:p>
          <a:pPr marL="171450" lvl="1" indent="-171450" algn="l" defTabSz="800100">
            <a:lnSpc>
              <a:spcPct val="90000"/>
            </a:lnSpc>
            <a:spcBef>
              <a:spcPct val="0"/>
            </a:spcBef>
            <a:spcAft>
              <a:spcPct val="15000"/>
            </a:spcAft>
            <a:buChar char="•"/>
          </a:pPr>
          <a:r>
            <a:rPr lang="en-US" sz="1800" kern="1200" dirty="0"/>
            <a:t>Puzzle games </a:t>
          </a:r>
        </a:p>
        <a:p>
          <a:pPr marL="171450" lvl="1" indent="-171450" algn="l" defTabSz="800100">
            <a:lnSpc>
              <a:spcPct val="90000"/>
            </a:lnSpc>
            <a:spcBef>
              <a:spcPct val="0"/>
            </a:spcBef>
            <a:spcAft>
              <a:spcPct val="15000"/>
            </a:spcAft>
            <a:buChar char="•"/>
          </a:pPr>
          <a:r>
            <a:rPr lang="en-US" sz="1800" kern="1200" dirty="0"/>
            <a:t>Racing games</a:t>
          </a:r>
        </a:p>
        <a:p>
          <a:pPr marL="171450" lvl="1" indent="-171450" algn="l" defTabSz="800100">
            <a:lnSpc>
              <a:spcPct val="90000"/>
            </a:lnSpc>
            <a:spcBef>
              <a:spcPct val="0"/>
            </a:spcBef>
            <a:spcAft>
              <a:spcPct val="15000"/>
            </a:spcAft>
            <a:buChar char="•"/>
          </a:pPr>
          <a:r>
            <a:rPr lang="en-US" sz="1800" kern="1200" dirty="0"/>
            <a:t>Simulation games</a:t>
          </a:r>
        </a:p>
        <a:p>
          <a:pPr marL="171450" lvl="1" indent="-171450" algn="l" defTabSz="800100">
            <a:lnSpc>
              <a:spcPct val="90000"/>
            </a:lnSpc>
            <a:spcBef>
              <a:spcPct val="0"/>
            </a:spcBef>
            <a:spcAft>
              <a:spcPct val="15000"/>
            </a:spcAft>
            <a:buChar char="•"/>
          </a:pPr>
          <a:r>
            <a:rPr lang="en-US" sz="1800" kern="1200" dirty="0"/>
            <a:t>Sports games</a:t>
          </a:r>
        </a:p>
        <a:p>
          <a:pPr marL="171450" lvl="1" indent="-171450" algn="l" defTabSz="800100">
            <a:lnSpc>
              <a:spcPct val="90000"/>
            </a:lnSpc>
            <a:spcBef>
              <a:spcPct val="0"/>
            </a:spcBef>
            <a:spcAft>
              <a:spcPct val="15000"/>
            </a:spcAft>
            <a:buChar char="•"/>
          </a:pPr>
          <a:r>
            <a:rPr lang="en-US" sz="1800" kern="1200" dirty="0"/>
            <a:t>Games rated for everyone</a:t>
          </a:r>
        </a:p>
        <a:p>
          <a:pPr marL="171450" lvl="1" indent="-171450" algn="l" defTabSz="800100">
            <a:lnSpc>
              <a:spcPct val="90000"/>
            </a:lnSpc>
            <a:spcBef>
              <a:spcPct val="0"/>
            </a:spcBef>
            <a:spcAft>
              <a:spcPct val="15000"/>
            </a:spcAft>
            <a:buChar char="•"/>
          </a:pPr>
          <a:r>
            <a:rPr lang="en-US" sz="1800" kern="1200" dirty="0"/>
            <a:t>Games rated for teens</a:t>
          </a:r>
        </a:p>
      </dsp:txBody>
      <dsp:txXfrm>
        <a:off x="0" y="346114"/>
        <a:ext cx="10515600" cy="2680650"/>
      </dsp:txXfrm>
    </dsp:sp>
    <dsp:sp modelId="{BCA99AC4-BB8C-074F-9406-002C5745B5E4}">
      <dsp:nvSpPr>
        <dsp:cNvPr id="0" name=""/>
        <dsp:cNvSpPr/>
      </dsp:nvSpPr>
      <dsp:spPr>
        <a:xfrm>
          <a:off x="525780" y="6634"/>
          <a:ext cx="7360920" cy="6789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89000">
            <a:lnSpc>
              <a:spcPct val="90000"/>
            </a:lnSpc>
            <a:spcBef>
              <a:spcPct val="0"/>
            </a:spcBef>
            <a:spcAft>
              <a:spcPct val="35000"/>
            </a:spcAft>
            <a:buNone/>
          </a:pPr>
          <a:r>
            <a:rPr lang="en-US" sz="2000" kern="1200" dirty="0"/>
            <a:t>If game diversification is the goal, Microsoft should focus on . . .</a:t>
          </a:r>
        </a:p>
      </dsp:txBody>
      <dsp:txXfrm>
        <a:off x="558924" y="39778"/>
        <a:ext cx="7294632" cy="612672"/>
      </dsp:txXfrm>
    </dsp:sp>
    <dsp:sp modelId="{7DF8996F-2AE5-144C-8551-2E1855CB4B39}">
      <dsp:nvSpPr>
        <dsp:cNvPr id="0" name=""/>
        <dsp:cNvSpPr/>
      </dsp:nvSpPr>
      <dsp:spPr>
        <a:xfrm>
          <a:off x="0" y="3490444"/>
          <a:ext cx="10515600" cy="1738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7904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Role-playing games</a:t>
          </a:r>
        </a:p>
        <a:p>
          <a:pPr marL="171450" lvl="1" indent="-171450" algn="l" defTabSz="800100">
            <a:lnSpc>
              <a:spcPct val="90000"/>
            </a:lnSpc>
            <a:spcBef>
              <a:spcPct val="0"/>
            </a:spcBef>
            <a:spcAft>
              <a:spcPct val="15000"/>
            </a:spcAft>
            <a:buChar char="•"/>
          </a:pPr>
          <a:r>
            <a:rPr lang="en-US" sz="1800" kern="1200" dirty="0"/>
            <a:t>Shooter games</a:t>
          </a:r>
        </a:p>
        <a:p>
          <a:pPr marL="171450" lvl="1" indent="-171450" algn="l" defTabSz="800100">
            <a:lnSpc>
              <a:spcPct val="90000"/>
            </a:lnSpc>
            <a:spcBef>
              <a:spcPct val="0"/>
            </a:spcBef>
            <a:spcAft>
              <a:spcPct val="15000"/>
            </a:spcAft>
            <a:buChar char="•"/>
          </a:pPr>
          <a:r>
            <a:rPr lang="en-US" sz="1800" kern="1200" dirty="0"/>
            <a:t>Games rated for adults only</a:t>
          </a:r>
        </a:p>
        <a:p>
          <a:pPr marL="171450" lvl="1" indent="-171450" algn="l" defTabSz="800100">
            <a:lnSpc>
              <a:spcPct val="90000"/>
            </a:lnSpc>
            <a:spcBef>
              <a:spcPct val="0"/>
            </a:spcBef>
            <a:spcAft>
              <a:spcPct val="15000"/>
            </a:spcAft>
            <a:buChar char="•"/>
          </a:pPr>
          <a:r>
            <a:rPr lang="en-US" sz="1800" kern="1200" dirty="0"/>
            <a:t>Games rated for mature audiences</a:t>
          </a:r>
        </a:p>
      </dsp:txBody>
      <dsp:txXfrm>
        <a:off x="0" y="3490444"/>
        <a:ext cx="10515600" cy="1738800"/>
      </dsp:txXfrm>
    </dsp:sp>
    <dsp:sp modelId="{CC908A8C-B65F-0549-BDAB-06B43039A6FE}">
      <dsp:nvSpPr>
        <dsp:cNvPr id="0" name=""/>
        <dsp:cNvSpPr/>
      </dsp:nvSpPr>
      <dsp:spPr>
        <a:xfrm>
          <a:off x="525780" y="3150964"/>
          <a:ext cx="7360920" cy="6789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89000">
            <a:lnSpc>
              <a:spcPct val="90000"/>
            </a:lnSpc>
            <a:spcBef>
              <a:spcPct val="0"/>
            </a:spcBef>
            <a:spcAft>
              <a:spcPct val="35000"/>
            </a:spcAft>
            <a:buNone/>
          </a:pPr>
          <a:r>
            <a:rPr lang="en-US" sz="2000" kern="1200" dirty="0"/>
            <a:t>If game specialization is the goal, Microsoft should focus on . . .</a:t>
          </a:r>
        </a:p>
      </dsp:txBody>
      <dsp:txXfrm>
        <a:off x="558924" y="3184108"/>
        <a:ext cx="7294632"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1E5A4A-175C-E64A-A0DF-44711DB50182}" type="datetimeFigureOut">
              <a:rPr lang="en-US" smtClean="0"/>
              <a:t>11/9/21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F95A4-55B8-8F41-BDF5-1D604CB8949D}" type="slidenum">
              <a:rPr lang="en-US" smtClean="0"/>
              <a:t>‹#›</a:t>
            </a:fld>
            <a:endParaRPr lang="en-US"/>
          </a:p>
        </p:txBody>
      </p:sp>
    </p:spTree>
    <p:extLst>
      <p:ext uri="{BB962C8B-B14F-4D97-AF65-F5344CB8AC3E}">
        <p14:creationId xmlns:p14="http://schemas.microsoft.com/office/powerpoint/2010/main" val="2007265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Rachel and I’ve been studying the competition happening between Microsoft, Nintendo, and Sony. Hoping to help Microsoft become a stronger competitor against these two.</a:t>
            </a:r>
          </a:p>
        </p:txBody>
      </p:sp>
      <p:sp>
        <p:nvSpPr>
          <p:cNvPr id="4" name="Slide Number Placeholder 3"/>
          <p:cNvSpPr>
            <a:spLocks noGrp="1"/>
          </p:cNvSpPr>
          <p:nvPr>
            <p:ph type="sldNum" sz="quarter" idx="5"/>
          </p:nvPr>
        </p:nvSpPr>
        <p:spPr/>
        <p:txBody>
          <a:bodyPr/>
          <a:lstStyle/>
          <a:p>
            <a:fld id="{C6BF95A4-55B8-8F41-BDF5-1D604CB8949D}" type="slidenum">
              <a:rPr lang="en-US" smtClean="0"/>
              <a:t>1</a:t>
            </a:fld>
            <a:endParaRPr lang="en-US"/>
          </a:p>
        </p:txBody>
      </p:sp>
    </p:spTree>
    <p:extLst>
      <p:ext uri="{BB962C8B-B14F-4D97-AF65-F5344CB8AC3E}">
        <p14:creationId xmlns:p14="http://schemas.microsoft.com/office/powerpoint/2010/main" val="4291850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has not ”won” any of the console wars. With the 2006 war as an example, X360 has sold over 84 million consoles to-date which is less than the PS3 at 87 and the Wii at 101.</a:t>
            </a:r>
          </a:p>
        </p:txBody>
      </p:sp>
      <p:sp>
        <p:nvSpPr>
          <p:cNvPr id="4" name="Slide Number Placeholder 3"/>
          <p:cNvSpPr>
            <a:spLocks noGrp="1"/>
          </p:cNvSpPr>
          <p:nvPr>
            <p:ph type="sldNum" sz="quarter" idx="5"/>
          </p:nvPr>
        </p:nvSpPr>
        <p:spPr/>
        <p:txBody>
          <a:bodyPr/>
          <a:lstStyle/>
          <a:p>
            <a:fld id="{C6BF95A4-55B8-8F41-BDF5-1D604CB8949D}" type="slidenum">
              <a:rPr lang="en-US" smtClean="0"/>
              <a:t>2</a:t>
            </a:fld>
            <a:endParaRPr lang="en-US"/>
          </a:p>
        </p:txBody>
      </p:sp>
    </p:spTree>
    <p:extLst>
      <p:ext uri="{BB962C8B-B14F-4D97-AF65-F5344CB8AC3E}">
        <p14:creationId xmlns:p14="http://schemas.microsoft.com/office/powerpoint/2010/main" val="4095481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Turns out profit is made from game sales, not from consoles. So to look at average global sales in millions, we can see the competition is fierce. Here sections of the graph are labeled to correspond to times when specific consoles were dominating the market. </a:t>
            </a:r>
          </a:p>
        </p:txBody>
      </p:sp>
      <p:sp>
        <p:nvSpPr>
          <p:cNvPr id="4" name="Slide Number Placeholder 3"/>
          <p:cNvSpPr>
            <a:spLocks noGrp="1"/>
          </p:cNvSpPr>
          <p:nvPr>
            <p:ph type="sldNum" sz="quarter" idx="5"/>
          </p:nvPr>
        </p:nvSpPr>
        <p:spPr/>
        <p:txBody>
          <a:bodyPr/>
          <a:lstStyle/>
          <a:p>
            <a:fld id="{C6BF95A4-55B8-8F41-BDF5-1D604CB8949D}" type="slidenum">
              <a:rPr lang="en-US" smtClean="0"/>
              <a:t>3</a:t>
            </a:fld>
            <a:endParaRPr lang="en-US"/>
          </a:p>
        </p:txBody>
      </p:sp>
    </p:spTree>
    <p:extLst>
      <p:ext uri="{BB962C8B-B14F-4D97-AF65-F5344CB8AC3E}">
        <p14:creationId xmlns:p14="http://schemas.microsoft.com/office/powerpoint/2010/main" val="3636861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my three-pronged proposal to help Microsoft rise above its competitors and get some insight that could bring an advantage over Nintendo and Sony.</a:t>
            </a:r>
          </a:p>
        </p:txBody>
      </p:sp>
      <p:sp>
        <p:nvSpPr>
          <p:cNvPr id="4" name="Slide Number Placeholder 3"/>
          <p:cNvSpPr>
            <a:spLocks noGrp="1"/>
          </p:cNvSpPr>
          <p:nvPr>
            <p:ph type="sldNum" sz="quarter" idx="5"/>
          </p:nvPr>
        </p:nvSpPr>
        <p:spPr/>
        <p:txBody>
          <a:bodyPr/>
          <a:lstStyle/>
          <a:p>
            <a:fld id="{C6BF95A4-55B8-8F41-BDF5-1D604CB8949D}" type="slidenum">
              <a:rPr lang="en-US" smtClean="0"/>
              <a:t>4</a:t>
            </a:fld>
            <a:endParaRPr lang="en-US"/>
          </a:p>
        </p:txBody>
      </p:sp>
    </p:spTree>
    <p:extLst>
      <p:ext uri="{BB962C8B-B14F-4D97-AF65-F5344CB8AC3E}">
        <p14:creationId xmlns:p14="http://schemas.microsoft.com/office/powerpoint/2010/main" val="3247447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B3A1E-F83A-9045-AC9C-19E860D4B7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5760CE-D5BB-F044-A41E-20BAEAFC94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C95FD8-C91D-1E41-BCE2-BC4A3356B23E}"/>
              </a:ext>
            </a:extLst>
          </p:cNvPr>
          <p:cNvSpPr>
            <a:spLocks noGrp="1"/>
          </p:cNvSpPr>
          <p:nvPr>
            <p:ph type="dt" sz="half" idx="10"/>
          </p:nvPr>
        </p:nvSpPr>
        <p:spPr/>
        <p:txBody>
          <a:bodyPr/>
          <a:lstStyle/>
          <a:p>
            <a:fld id="{326951E3-958F-4611-B170-D081BA0250F9}" type="datetimeFigureOut">
              <a:rPr lang="en-US" smtClean="0"/>
              <a:t>11/9/21</a:t>
            </a:fld>
            <a:endParaRPr lang="en-US"/>
          </a:p>
        </p:txBody>
      </p:sp>
      <p:sp>
        <p:nvSpPr>
          <p:cNvPr id="5" name="Footer Placeholder 4">
            <a:extLst>
              <a:ext uri="{FF2B5EF4-FFF2-40B4-BE49-F238E27FC236}">
                <a16:creationId xmlns:a16="http://schemas.microsoft.com/office/drawing/2014/main" id="{A9CA2CFB-F736-BE41-9410-19E379CAE7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57348B-1A35-0C44-8552-A764F496035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264904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B5CCA-9512-7645-8C69-40F67B2FAD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205216-B968-F448-B21B-22CEA39B6D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298649-9B57-8B42-96BF-A59DB9AF74BC}"/>
              </a:ext>
            </a:extLst>
          </p:cNvPr>
          <p:cNvSpPr>
            <a:spLocks noGrp="1"/>
          </p:cNvSpPr>
          <p:nvPr>
            <p:ph type="dt" sz="half" idx="10"/>
          </p:nvPr>
        </p:nvSpPr>
        <p:spPr/>
        <p:txBody>
          <a:bodyPr/>
          <a:lstStyle/>
          <a:p>
            <a:fld id="{326951E3-958F-4611-B170-D081BA0250F9}" type="datetimeFigureOut">
              <a:rPr lang="en-US" smtClean="0"/>
              <a:t>11/9/21</a:t>
            </a:fld>
            <a:endParaRPr lang="en-US"/>
          </a:p>
        </p:txBody>
      </p:sp>
      <p:sp>
        <p:nvSpPr>
          <p:cNvPr id="5" name="Footer Placeholder 4">
            <a:extLst>
              <a:ext uri="{FF2B5EF4-FFF2-40B4-BE49-F238E27FC236}">
                <a16:creationId xmlns:a16="http://schemas.microsoft.com/office/drawing/2014/main" id="{4DA60236-7765-0A4C-9F14-4E065ED4F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97F9AE-F568-CA4D-BE6F-D69BD17EFF66}"/>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699510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46BC81-C0AB-EA49-ACDB-12119FE2D8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BAB7C3-788A-5141-8972-F5EDE150D8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CE3DB5-3BDB-2E45-8799-4EE54864559F}"/>
              </a:ext>
            </a:extLst>
          </p:cNvPr>
          <p:cNvSpPr>
            <a:spLocks noGrp="1"/>
          </p:cNvSpPr>
          <p:nvPr>
            <p:ph type="dt" sz="half" idx="10"/>
          </p:nvPr>
        </p:nvSpPr>
        <p:spPr/>
        <p:txBody>
          <a:bodyPr/>
          <a:lstStyle/>
          <a:p>
            <a:fld id="{326951E3-958F-4611-B170-D081BA0250F9}" type="datetimeFigureOut">
              <a:rPr lang="en-US" smtClean="0"/>
              <a:t>11/9/21</a:t>
            </a:fld>
            <a:endParaRPr lang="en-US"/>
          </a:p>
        </p:txBody>
      </p:sp>
      <p:sp>
        <p:nvSpPr>
          <p:cNvPr id="5" name="Footer Placeholder 4">
            <a:extLst>
              <a:ext uri="{FF2B5EF4-FFF2-40B4-BE49-F238E27FC236}">
                <a16:creationId xmlns:a16="http://schemas.microsoft.com/office/drawing/2014/main" id="{26F8BCC5-501B-9445-9CFF-7F2FEABE35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B5299A-A357-D844-98AE-ACC54FCF2501}"/>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07480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B2E4D-0A9A-8649-9E04-7112531E2D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69D1B8-4790-ED46-ADB3-603FA08B6A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563976-1080-1D48-BF80-EC6A9D5C315D}"/>
              </a:ext>
            </a:extLst>
          </p:cNvPr>
          <p:cNvSpPr>
            <a:spLocks noGrp="1"/>
          </p:cNvSpPr>
          <p:nvPr>
            <p:ph type="dt" sz="half" idx="10"/>
          </p:nvPr>
        </p:nvSpPr>
        <p:spPr/>
        <p:txBody>
          <a:bodyPr/>
          <a:lstStyle/>
          <a:p>
            <a:fld id="{326951E3-958F-4611-B170-D081BA0250F9}" type="datetimeFigureOut">
              <a:rPr lang="en-US" smtClean="0"/>
              <a:t>11/9/21</a:t>
            </a:fld>
            <a:endParaRPr lang="en-US"/>
          </a:p>
        </p:txBody>
      </p:sp>
      <p:sp>
        <p:nvSpPr>
          <p:cNvPr id="5" name="Footer Placeholder 4">
            <a:extLst>
              <a:ext uri="{FF2B5EF4-FFF2-40B4-BE49-F238E27FC236}">
                <a16:creationId xmlns:a16="http://schemas.microsoft.com/office/drawing/2014/main" id="{6F35DE04-DEBA-F64D-9F5B-5B0E160A0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93810F-00FF-9F4F-B492-5932D296A891}"/>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610273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F7030-8355-3143-A387-39160FFF9B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01AF7E-2A47-E241-AFF2-B4F1EAD5BE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C2BBA9-0695-C94B-B86C-34453C57FC35}"/>
              </a:ext>
            </a:extLst>
          </p:cNvPr>
          <p:cNvSpPr>
            <a:spLocks noGrp="1"/>
          </p:cNvSpPr>
          <p:nvPr>
            <p:ph type="dt" sz="half" idx="10"/>
          </p:nvPr>
        </p:nvSpPr>
        <p:spPr/>
        <p:txBody>
          <a:bodyPr/>
          <a:lstStyle/>
          <a:p>
            <a:fld id="{326951E3-958F-4611-B170-D081BA0250F9}" type="datetimeFigureOut">
              <a:rPr lang="en-US" smtClean="0"/>
              <a:t>11/9/21</a:t>
            </a:fld>
            <a:endParaRPr lang="en-US"/>
          </a:p>
        </p:txBody>
      </p:sp>
      <p:sp>
        <p:nvSpPr>
          <p:cNvPr id="5" name="Footer Placeholder 4">
            <a:extLst>
              <a:ext uri="{FF2B5EF4-FFF2-40B4-BE49-F238E27FC236}">
                <a16:creationId xmlns:a16="http://schemas.microsoft.com/office/drawing/2014/main" id="{2670E1F7-4EC0-4C4D-A2B1-C889E48CE4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49839D-5BD1-0F4A-8F7E-117037CA5AA1}"/>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528934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269B-CDB8-3943-A850-AFD14BFAF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4B6F25-A251-4D48-A5AA-EF00DC557E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48C68-C9B2-B94A-B49F-453D7ADD5A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14C9B1-F4A5-3843-A5A3-E684F9463507}"/>
              </a:ext>
            </a:extLst>
          </p:cNvPr>
          <p:cNvSpPr>
            <a:spLocks noGrp="1"/>
          </p:cNvSpPr>
          <p:nvPr>
            <p:ph type="dt" sz="half" idx="10"/>
          </p:nvPr>
        </p:nvSpPr>
        <p:spPr/>
        <p:txBody>
          <a:bodyPr/>
          <a:lstStyle/>
          <a:p>
            <a:fld id="{326951E3-958F-4611-B170-D081BA0250F9}" type="datetimeFigureOut">
              <a:rPr lang="en-US" smtClean="0"/>
              <a:t>11/9/21</a:t>
            </a:fld>
            <a:endParaRPr lang="en-US"/>
          </a:p>
        </p:txBody>
      </p:sp>
      <p:sp>
        <p:nvSpPr>
          <p:cNvPr id="6" name="Footer Placeholder 5">
            <a:extLst>
              <a:ext uri="{FF2B5EF4-FFF2-40B4-BE49-F238E27FC236}">
                <a16:creationId xmlns:a16="http://schemas.microsoft.com/office/drawing/2014/main" id="{0994D627-AD47-494D-AEE2-425B17CB46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A73565-1CEE-AC43-BA33-9E9C4F1DF74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303766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31028-2359-C44A-B286-2C7FDAE218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C800B2-8771-AE47-837B-CFF3D1A94E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C6B222-BEDF-F640-9CFF-65810D8C9E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043E23-128A-F746-BF38-D58B01065A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EFCC0A-466E-4D46-9F86-842DBD43F2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1A8BE3-F46F-0141-8959-AFCE3A647A45}"/>
              </a:ext>
            </a:extLst>
          </p:cNvPr>
          <p:cNvSpPr>
            <a:spLocks noGrp="1"/>
          </p:cNvSpPr>
          <p:nvPr>
            <p:ph type="dt" sz="half" idx="10"/>
          </p:nvPr>
        </p:nvSpPr>
        <p:spPr/>
        <p:txBody>
          <a:bodyPr/>
          <a:lstStyle/>
          <a:p>
            <a:fld id="{326951E3-958F-4611-B170-D081BA0250F9}" type="datetimeFigureOut">
              <a:rPr lang="en-US" smtClean="0"/>
              <a:t>11/9/21</a:t>
            </a:fld>
            <a:endParaRPr lang="en-US"/>
          </a:p>
        </p:txBody>
      </p:sp>
      <p:sp>
        <p:nvSpPr>
          <p:cNvPr id="8" name="Footer Placeholder 7">
            <a:extLst>
              <a:ext uri="{FF2B5EF4-FFF2-40B4-BE49-F238E27FC236}">
                <a16:creationId xmlns:a16="http://schemas.microsoft.com/office/drawing/2014/main" id="{B8F0DBDC-9A2F-F447-B63F-C7536DAAC9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19D799-CB4B-304E-AC20-92B4F5AE7739}"/>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405992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DF265-F658-1B43-AA8F-B9290B4E61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A01572-EB50-AA45-9DF3-926B0774FC72}"/>
              </a:ext>
            </a:extLst>
          </p:cNvPr>
          <p:cNvSpPr>
            <a:spLocks noGrp="1"/>
          </p:cNvSpPr>
          <p:nvPr>
            <p:ph type="dt" sz="half" idx="10"/>
          </p:nvPr>
        </p:nvSpPr>
        <p:spPr/>
        <p:txBody>
          <a:bodyPr/>
          <a:lstStyle/>
          <a:p>
            <a:fld id="{326951E3-958F-4611-B170-D081BA0250F9}" type="datetimeFigureOut">
              <a:rPr lang="en-US" smtClean="0"/>
              <a:t>11/9/21</a:t>
            </a:fld>
            <a:endParaRPr lang="en-US"/>
          </a:p>
        </p:txBody>
      </p:sp>
      <p:sp>
        <p:nvSpPr>
          <p:cNvPr id="4" name="Footer Placeholder 3">
            <a:extLst>
              <a:ext uri="{FF2B5EF4-FFF2-40B4-BE49-F238E27FC236}">
                <a16:creationId xmlns:a16="http://schemas.microsoft.com/office/drawing/2014/main" id="{E2DE7A7A-7E54-3C48-B9F4-33D7F4093A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0CA87B-7B78-1C43-AB93-B728937625BE}"/>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067742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751CFE-2ECF-AF42-A010-54FED03CF67D}"/>
              </a:ext>
            </a:extLst>
          </p:cNvPr>
          <p:cNvSpPr>
            <a:spLocks noGrp="1"/>
          </p:cNvSpPr>
          <p:nvPr>
            <p:ph type="dt" sz="half" idx="10"/>
          </p:nvPr>
        </p:nvSpPr>
        <p:spPr/>
        <p:txBody>
          <a:bodyPr/>
          <a:lstStyle/>
          <a:p>
            <a:fld id="{326951E3-958F-4611-B170-D081BA0250F9}" type="datetimeFigureOut">
              <a:rPr lang="en-US" smtClean="0"/>
              <a:t>11/9/21</a:t>
            </a:fld>
            <a:endParaRPr lang="en-US"/>
          </a:p>
        </p:txBody>
      </p:sp>
      <p:sp>
        <p:nvSpPr>
          <p:cNvPr id="3" name="Footer Placeholder 2">
            <a:extLst>
              <a:ext uri="{FF2B5EF4-FFF2-40B4-BE49-F238E27FC236}">
                <a16:creationId xmlns:a16="http://schemas.microsoft.com/office/drawing/2014/main" id="{89903791-519C-F64D-A8EE-3E6F48E452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820364-A4E3-6542-81AF-6C702076AC59}"/>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319468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7015F-3843-A14C-8E2D-B26F49B7F1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D9DD59-1F32-D849-AE57-626E6671DA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9F50A5-7D79-F541-B764-B7BFE0DA2E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651C72-1B10-D848-AC5F-BD7545CA7DAF}"/>
              </a:ext>
            </a:extLst>
          </p:cNvPr>
          <p:cNvSpPr>
            <a:spLocks noGrp="1"/>
          </p:cNvSpPr>
          <p:nvPr>
            <p:ph type="dt" sz="half" idx="10"/>
          </p:nvPr>
        </p:nvSpPr>
        <p:spPr/>
        <p:txBody>
          <a:bodyPr/>
          <a:lstStyle/>
          <a:p>
            <a:fld id="{326951E3-958F-4611-B170-D081BA0250F9}" type="datetimeFigureOut">
              <a:rPr lang="en-US" smtClean="0"/>
              <a:t>11/9/21</a:t>
            </a:fld>
            <a:endParaRPr lang="en-US"/>
          </a:p>
        </p:txBody>
      </p:sp>
      <p:sp>
        <p:nvSpPr>
          <p:cNvPr id="6" name="Footer Placeholder 5">
            <a:extLst>
              <a:ext uri="{FF2B5EF4-FFF2-40B4-BE49-F238E27FC236}">
                <a16:creationId xmlns:a16="http://schemas.microsoft.com/office/drawing/2014/main" id="{129B797F-CC57-0D4C-8C08-00576ABCF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2D0FF1-B8D0-2B49-9A83-CA4F49525A21}"/>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405526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E108C-C51D-8443-8E9F-7583EC886F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B7D3DC-2936-CF44-9661-8368595C9F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BA2426-D06D-E047-A7CF-4B5ACD5624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3CAE8-A923-BC4E-9F33-23965CB14F95}"/>
              </a:ext>
            </a:extLst>
          </p:cNvPr>
          <p:cNvSpPr>
            <a:spLocks noGrp="1"/>
          </p:cNvSpPr>
          <p:nvPr>
            <p:ph type="dt" sz="half" idx="10"/>
          </p:nvPr>
        </p:nvSpPr>
        <p:spPr/>
        <p:txBody>
          <a:bodyPr/>
          <a:lstStyle/>
          <a:p>
            <a:fld id="{326951E3-958F-4611-B170-D081BA0250F9}" type="datetimeFigureOut">
              <a:rPr lang="en-US" smtClean="0"/>
              <a:t>11/9/21</a:t>
            </a:fld>
            <a:endParaRPr lang="en-US"/>
          </a:p>
        </p:txBody>
      </p:sp>
      <p:sp>
        <p:nvSpPr>
          <p:cNvPr id="6" name="Footer Placeholder 5">
            <a:extLst>
              <a:ext uri="{FF2B5EF4-FFF2-40B4-BE49-F238E27FC236}">
                <a16:creationId xmlns:a16="http://schemas.microsoft.com/office/drawing/2014/main" id="{6F353856-3094-A649-9C3B-AADD6E873C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5FB1A9-7F16-8D43-8FF7-1CE2CF8DFECA}"/>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749147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9EFEB2-0627-3545-9C68-6A15E43FFD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F7F24D-6982-FD47-A282-91BF948F6D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270326-3522-9547-98B2-4B4CC85FC9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6951E3-958F-4611-B170-D081BA0250F9}" type="datetimeFigureOut">
              <a:rPr lang="en-US" smtClean="0"/>
              <a:pPr/>
              <a:t>11/9/21</a:t>
            </a:fld>
            <a:endParaRPr lang="en-US" dirty="0"/>
          </a:p>
        </p:txBody>
      </p:sp>
      <p:sp>
        <p:nvSpPr>
          <p:cNvPr id="5" name="Footer Placeholder 4">
            <a:extLst>
              <a:ext uri="{FF2B5EF4-FFF2-40B4-BE49-F238E27FC236}">
                <a16:creationId xmlns:a16="http://schemas.microsoft.com/office/drawing/2014/main" id="{759CA780-79D2-574E-8590-82B57ECD57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1379B95-4C4C-5444-B8E5-14E25EE643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871EFB-7B9E-4E86-A89E-697E8EBB06F2}" type="slidenum">
              <a:rPr lang="en-US" smtClean="0"/>
              <a:pPr/>
              <a:t>‹#›</a:t>
            </a:fld>
            <a:endParaRPr lang="en-US" dirty="0"/>
          </a:p>
        </p:txBody>
      </p:sp>
    </p:spTree>
    <p:extLst>
      <p:ext uri="{BB962C8B-B14F-4D97-AF65-F5344CB8AC3E}">
        <p14:creationId xmlns:p14="http://schemas.microsoft.com/office/powerpoint/2010/main" val="28555593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30.svg"/><Relationship Id="rId3" Type="http://schemas.openxmlformats.org/officeDocument/2006/relationships/image" Target="../media/image10.svg"/><Relationship Id="rId7" Type="http://schemas.openxmlformats.org/officeDocument/2006/relationships/image" Target="../media/image16.svg"/><Relationship Id="rId12" Type="http://schemas.openxmlformats.org/officeDocument/2006/relationships/image" Target="../media/image2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6.svg"/><Relationship Id="rId5" Type="http://schemas.openxmlformats.org/officeDocument/2006/relationships/image" Target="../media/image18.svg"/><Relationship Id="rId15" Type="http://schemas.openxmlformats.org/officeDocument/2006/relationships/image" Target="../media/image32.svg"/><Relationship Id="rId10"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svg"/><Relationship Id="rId7"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8.svg"/><Relationship Id="rId3" Type="http://schemas.openxmlformats.org/officeDocument/2006/relationships/image" Target="../media/image10.svg"/><Relationship Id="rId7" Type="http://schemas.openxmlformats.org/officeDocument/2006/relationships/image" Target="../media/image16.svg"/><Relationship Id="rId12"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6.svg"/><Relationship Id="rId5" Type="http://schemas.openxmlformats.org/officeDocument/2006/relationships/image" Target="../media/image18.svg"/><Relationship Id="rId10"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A9B29-1E36-F948-95E5-95B3216C30F3}"/>
              </a:ext>
            </a:extLst>
          </p:cNvPr>
          <p:cNvSpPr>
            <a:spLocks noGrp="1"/>
          </p:cNvSpPr>
          <p:nvPr>
            <p:ph type="ctrTitle"/>
          </p:nvPr>
        </p:nvSpPr>
        <p:spPr>
          <a:xfrm>
            <a:off x="829876" y="1506072"/>
            <a:ext cx="4979254" cy="3779457"/>
          </a:xfrm>
        </p:spPr>
        <p:txBody>
          <a:bodyPr anchor="ctr">
            <a:normAutofit fontScale="90000"/>
          </a:bodyPr>
          <a:lstStyle/>
          <a:p>
            <a:pPr>
              <a:lnSpc>
                <a:spcPct val="150000"/>
              </a:lnSpc>
            </a:pPr>
            <a:r>
              <a:rPr lang="en-US" sz="3700" dirty="0"/>
              <a:t>Microsoft</a:t>
            </a:r>
            <a:br>
              <a:rPr lang="en-US" sz="3700" dirty="0"/>
            </a:br>
            <a:r>
              <a:rPr lang="en-US" sz="3700" dirty="0"/>
              <a:t>vs.</a:t>
            </a:r>
            <a:br>
              <a:rPr lang="en-US" sz="3700" dirty="0"/>
            </a:br>
            <a:r>
              <a:rPr lang="en-US" sz="3700" dirty="0"/>
              <a:t>Nintendo</a:t>
            </a:r>
            <a:br>
              <a:rPr lang="en-US" sz="3700" dirty="0"/>
            </a:br>
            <a:r>
              <a:rPr lang="en-US" sz="3700" dirty="0"/>
              <a:t>vs.</a:t>
            </a:r>
            <a:br>
              <a:rPr lang="en-US" sz="3700" dirty="0"/>
            </a:br>
            <a:r>
              <a:rPr lang="en-US" sz="3700" dirty="0"/>
              <a:t>Sony</a:t>
            </a:r>
          </a:p>
        </p:txBody>
      </p:sp>
      <p:sp>
        <p:nvSpPr>
          <p:cNvPr id="3" name="Subtitle 2">
            <a:extLst>
              <a:ext uri="{FF2B5EF4-FFF2-40B4-BE49-F238E27FC236}">
                <a16:creationId xmlns:a16="http://schemas.microsoft.com/office/drawing/2014/main" id="{FB0119B1-B6CA-464A-A000-9429AFA12769}"/>
              </a:ext>
            </a:extLst>
          </p:cNvPr>
          <p:cNvSpPr>
            <a:spLocks noGrp="1"/>
          </p:cNvSpPr>
          <p:nvPr>
            <p:ph type="subTitle" idx="1"/>
          </p:nvPr>
        </p:nvSpPr>
        <p:spPr>
          <a:xfrm>
            <a:off x="978042" y="5727782"/>
            <a:ext cx="10381316" cy="464358"/>
          </a:xfrm>
        </p:spPr>
        <p:txBody>
          <a:bodyPr anchor="ctr">
            <a:normAutofit/>
          </a:bodyPr>
          <a:lstStyle/>
          <a:p>
            <a:pPr algn="r"/>
            <a:r>
              <a:rPr lang="en-US" dirty="0"/>
              <a:t>Rachel Goodridge</a:t>
            </a:r>
          </a:p>
        </p:txBody>
      </p:sp>
      <p:pic>
        <p:nvPicPr>
          <p:cNvPr id="5" name="Picture 4" descr="Amazon.com: Xbox Wireless Controller - Black : M&amp;amp;M GAMING: Video Games">
            <a:extLst>
              <a:ext uri="{FF2B5EF4-FFF2-40B4-BE49-F238E27FC236}">
                <a16:creationId xmlns:a16="http://schemas.microsoft.com/office/drawing/2014/main" id="{F514BE4E-DAA8-AE4A-9651-45154AAF547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63399" y="876308"/>
            <a:ext cx="4304764" cy="4304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717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48F8-7770-E44F-9701-F9EC11948F7C}"/>
              </a:ext>
            </a:extLst>
          </p:cNvPr>
          <p:cNvSpPr>
            <a:spLocks noGrp="1"/>
          </p:cNvSpPr>
          <p:nvPr>
            <p:ph type="title"/>
          </p:nvPr>
        </p:nvSpPr>
        <p:spPr>
          <a:xfrm>
            <a:off x="226554" y="125789"/>
            <a:ext cx="6850651" cy="1325563"/>
          </a:xfrm>
        </p:spPr>
        <p:txBody>
          <a:bodyPr/>
          <a:lstStyle/>
          <a:p>
            <a:r>
              <a:rPr lang="en-US" dirty="0"/>
              <a:t>Three-Pronged Solution Path</a:t>
            </a:r>
          </a:p>
        </p:txBody>
      </p:sp>
      <p:pic>
        <p:nvPicPr>
          <p:cNvPr id="5" name="Graphic 4" descr="Question Mark with solid fill">
            <a:extLst>
              <a:ext uri="{FF2B5EF4-FFF2-40B4-BE49-F238E27FC236}">
                <a16:creationId xmlns:a16="http://schemas.microsoft.com/office/drawing/2014/main" id="{4B80A3A9-0069-AA4E-ABEC-782A2E1789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7670" y="2541943"/>
            <a:ext cx="914400" cy="914400"/>
          </a:xfrm>
          <a:prstGeom prst="rect">
            <a:avLst/>
          </a:prstGeom>
        </p:spPr>
      </p:pic>
      <p:sp>
        <p:nvSpPr>
          <p:cNvPr id="6" name="TextBox 5">
            <a:extLst>
              <a:ext uri="{FF2B5EF4-FFF2-40B4-BE49-F238E27FC236}">
                <a16:creationId xmlns:a16="http://schemas.microsoft.com/office/drawing/2014/main" id="{FFE6EBEC-53B9-BC44-8000-936C0844E0CD}"/>
              </a:ext>
            </a:extLst>
          </p:cNvPr>
          <p:cNvSpPr txBox="1"/>
          <p:nvPr/>
        </p:nvSpPr>
        <p:spPr>
          <a:xfrm>
            <a:off x="54770" y="4025800"/>
            <a:ext cx="1600200" cy="1477328"/>
          </a:xfrm>
          <a:prstGeom prst="rect">
            <a:avLst/>
          </a:prstGeom>
          <a:noFill/>
        </p:spPr>
        <p:txBody>
          <a:bodyPr wrap="square" rtlCol="0">
            <a:spAutoFit/>
          </a:bodyPr>
          <a:lstStyle/>
          <a:p>
            <a:r>
              <a:rPr lang="en-US" dirty="0">
                <a:solidFill>
                  <a:schemeClr val="accent3"/>
                </a:solidFill>
              </a:rPr>
              <a:t>What can give Microsoft an advantage over Nintendo and Sony?</a:t>
            </a:r>
          </a:p>
        </p:txBody>
      </p:sp>
      <p:pic>
        <p:nvPicPr>
          <p:cNvPr id="8" name="Graphic 7" descr="Folder Search with solid fill">
            <a:extLst>
              <a:ext uri="{FF2B5EF4-FFF2-40B4-BE49-F238E27FC236}">
                <a16:creationId xmlns:a16="http://schemas.microsoft.com/office/drawing/2014/main" id="{DBB3C3BD-19DA-0646-B481-A890EE45FB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50606" y="2541943"/>
            <a:ext cx="914400" cy="914400"/>
          </a:xfrm>
          <a:prstGeom prst="rect">
            <a:avLst/>
          </a:prstGeom>
        </p:spPr>
      </p:pic>
      <p:sp>
        <p:nvSpPr>
          <p:cNvPr id="9" name="TextBox 8">
            <a:extLst>
              <a:ext uri="{FF2B5EF4-FFF2-40B4-BE49-F238E27FC236}">
                <a16:creationId xmlns:a16="http://schemas.microsoft.com/office/drawing/2014/main" id="{F7F8A54B-025C-0445-A70D-138C182BCCB6}"/>
              </a:ext>
            </a:extLst>
          </p:cNvPr>
          <p:cNvSpPr txBox="1"/>
          <p:nvPr/>
        </p:nvSpPr>
        <p:spPr>
          <a:xfrm>
            <a:off x="154783" y="2039276"/>
            <a:ext cx="1400175" cy="369332"/>
          </a:xfrm>
          <a:prstGeom prst="rect">
            <a:avLst/>
          </a:prstGeom>
          <a:noFill/>
        </p:spPr>
        <p:txBody>
          <a:bodyPr wrap="square" rtlCol="0">
            <a:spAutoFit/>
          </a:bodyPr>
          <a:lstStyle/>
          <a:p>
            <a:pPr algn="ctr"/>
            <a:r>
              <a:rPr lang="en-US" dirty="0">
                <a:solidFill>
                  <a:schemeClr val="accent3"/>
                </a:solidFill>
              </a:rPr>
              <a:t>Problem</a:t>
            </a:r>
          </a:p>
        </p:txBody>
      </p:sp>
      <p:pic>
        <p:nvPicPr>
          <p:cNvPr id="13" name="Graphic 12" descr="Ripple with solid fill">
            <a:extLst>
              <a:ext uri="{FF2B5EF4-FFF2-40B4-BE49-F238E27FC236}">
                <a16:creationId xmlns:a16="http://schemas.microsoft.com/office/drawing/2014/main" id="{6AD283A8-4772-9645-8C50-EE76BDEB06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7450" y="2541943"/>
            <a:ext cx="914400" cy="914400"/>
          </a:xfrm>
          <a:prstGeom prst="rect">
            <a:avLst/>
          </a:prstGeom>
        </p:spPr>
      </p:pic>
      <p:sp>
        <p:nvSpPr>
          <p:cNvPr id="14" name="TextBox 13">
            <a:extLst>
              <a:ext uri="{FF2B5EF4-FFF2-40B4-BE49-F238E27FC236}">
                <a16:creationId xmlns:a16="http://schemas.microsoft.com/office/drawing/2014/main" id="{6660EE34-7D51-1B42-9D81-9EF8C16EC10E}"/>
              </a:ext>
            </a:extLst>
          </p:cNvPr>
          <p:cNvSpPr txBox="1"/>
          <p:nvPr/>
        </p:nvSpPr>
        <p:spPr>
          <a:xfrm>
            <a:off x="2178844" y="2039276"/>
            <a:ext cx="1471612" cy="369332"/>
          </a:xfrm>
          <a:prstGeom prst="rect">
            <a:avLst/>
          </a:prstGeom>
          <a:noFill/>
        </p:spPr>
        <p:txBody>
          <a:bodyPr wrap="square" rtlCol="0">
            <a:spAutoFit/>
          </a:bodyPr>
          <a:lstStyle/>
          <a:p>
            <a:pPr algn="ctr"/>
            <a:r>
              <a:rPr lang="en-US" dirty="0">
                <a:solidFill>
                  <a:schemeClr val="accent3"/>
                </a:solidFill>
              </a:rPr>
              <a:t>Impact</a:t>
            </a:r>
          </a:p>
        </p:txBody>
      </p:sp>
      <p:sp>
        <p:nvSpPr>
          <p:cNvPr id="15" name="TextBox 14">
            <a:extLst>
              <a:ext uri="{FF2B5EF4-FFF2-40B4-BE49-F238E27FC236}">
                <a16:creationId xmlns:a16="http://schemas.microsoft.com/office/drawing/2014/main" id="{2BBF0A2D-3352-904C-9CD6-1D90FC957FAB}"/>
              </a:ext>
            </a:extLst>
          </p:cNvPr>
          <p:cNvSpPr txBox="1"/>
          <p:nvPr/>
        </p:nvSpPr>
        <p:spPr>
          <a:xfrm>
            <a:off x="1650207" y="3610302"/>
            <a:ext cx="2528887" cy="2308324"/>
          </a:xfrm>
          <a:prstGeom prst="rect">
            <a:avLst/>
          </a:prstGeom>
          <a:noFill/>
        </p:spPr>
        <p:txBody>
          <a:bodyPr wrap="square" rtlCol="0">
            <a:spAutoFit/>
          </a:bodyPr>
          <a:lstStyle/>
          <a:p>
            <a:r>
              <a:rPr lang="en-US" dirty="0">
                <a:solidFill>
                  <a:schemeClr val="accent3"/>
                </a:solidFill>
              </a:rPr>
              <a:t>Improving upon current popular games and the diversity of games available may increase the number of people playing or rate at which people purchase Xbox games.</a:t>
            </a:r>
          </a:p>
        </p:txBody>
      </p:sp>
      <p:sp>
        <p:nvSpPr>
          <p:cNvPr id="16" name="TextBox 15">
            <a:extLst>
              <a:ext uri="{FF2B5EF4-FFF2-40B4-BE49-F238E27FC236}">
                <a16:creationId xmlns:a16="http://schemas.microsoft.com/office/drawing/2014/main" id="{D02F12D5-6C39-AE45-BC65-DDDC0BE92C67}"/>
              </a:ext>
            </a:extLst>
          </p:cNvPr>
          <p:cNvSpPr txBox="1"/>
          <p:nvPr/>
        </p:nvSpPr>
        <p:spPr>
          <a:xfrm>
            <a:off x="4607719" y="2039276"/>
            <a:ext cx="1400175" cy="369332"/>
          </a:xfrm>
          <a:prstGeom prst="rect">
            <a:avLst/>
          </a:prstGeom>
          <a:noFill/>
        </p:spPr>
        <p:txBody>
          <a:bodyPr wrap="square" rtlCol="0">
            <a:spAutoFit/>
          </a:bodyPr>
          <a:lstStyle/>
          <a:p>
            <a:pPr algn="ctr"/>
            <a:r>
              <a:rPr lang="en-US" dirty="0">
                <a:solidFill>
                  <a:schemeClr val="accent3"/>
                </a:solidFill>
              </a:rPr>
              <a:t>Data</a:t>
            </a:r>
          </a:p>
        </p:txBody>
      </p:sp>
      <p:sp>
        <p:nvSpPr>
          <p:cNvPr id="17" name="TextBox 16">
            <a:extLst>
              <a:ext uri="{FF2B5EF4-FFF2-40B4-BE49-F238E27FC236}">
                <a16:creationId xmlns:a16="http://schemas.microsoft.com/office/drawing/2014/main" id="{577C5E2B-F6E7-4046-AE90-902F222CD29C}"/>
              </a:ext>
            </a:extLst>
          </p:cNvPr>
          <p:cNvSpPr txBox="1"/>
          <p:nvPr/>
        </p:nvSpPr>
        <p:spPr>
          <a:xfrm>
            <a:off x="4179094" y="3887301"/>
            <a:ext cx="2257425" cy="1754326"/>
          </a:xfrm>
          <a:prstGeom prst="rect">
            <a:avLst/>
          </a:prstGeom>
          <a:noFill/>
        </p:spPr>
        <p:txBody>
          <a:bodyPr wrap="square" rtlCol="0">
            <a:spAutoFit/>
          </a:bodyPr>
          <a:lstStyle/>
          <a:p>
            <a:r>
              <a:rPr lang="en-US" dirty="0">
                <a:solidFill>
                  <a:schemeClr val="accent3"/>
                </a:solidFill>
              </a:rPr>
              <a:t>Collect dataset from Kaggle about games sold on different platforms including genre, sales, critic scores, and ratings. </a:t>
            </a:r>
          </a:p>
        </p:txBody>
      </p:sp>
      <p:pic>
        <p:nvPicPr>
          <p:cNvPr id="19" name="Graphic 18" descr="Bar chart with solid fill">
            <a:extLst>
              <a:ext uri="{FF2B5EF4-FFF2-40B4-BE49-F238E27FC236}">
                <a16:creationId xmlns:a16="http://schemas.microsoft.com/office/drawing/2014/main" id="{B5B29443-695C-A24B-94EB-5208EBE8D7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97266" y="2541943"/>
            <a:ext cx="914400" cy="914400"/>
          </a:xfrm>
          <a:prstGeom prst="rect">
            <a:avLst/>
          </a:prstGeom>
        </p:spPr>
      </p:pic>
      <p:sp>
        <p:nvSpPr>
          <p:cNvPr id="20" name="TextBox 19">
            <a:extLst>
              <a:ext uri="{FF2B5EF4-FFF2-40B4-BE49-F238E27FC236}">
                <a16:creationId xmlns:a16="http://schemas.microsoft.com/office/drawing/2014/main" id="{0C588E4A-327F-3040-8C1C-DE6CECBC37B8}"/>
              </a:ext>
            </a:extLst>
          </p:cNvPr>
          <p:cNvSpPr txBox="1"/>
          <p:nvPr/>
        </p:nvSpPr>
        <p:spPr>
          <a:xfrm>
            <a:off x="6425804" y="2039276"/>
            <a:ext cx="1457325" cy="369332"/>
          </a:xfrm>
          <a:prstGeom prst="rect">
            <a:avLst/>
          </a:prstGeom>
          <a:noFill/>
        </p:spPr>
        <p:txBody>
          <a:bodyPr wrap="square" rtlCol="0">
            <a:spAutoFit/>
          </a:bodyPr>
          <a:lstStyle/>
          <a:p>
            <a:pPr algn="ctr"/>
            <a:r>
              <a:rPr lang="en-US" dirty="0">
                <a:solidFill>
                  <a:schemeClr val="accent3"/>
                </a:solidFill>
              </a:rPr>
              <a:t>EDA</a:t>
            </a:r>
          </a:p>
        </p:txBody>
      </p:sp>
      <p:sp>
        <p:nvSpPr>
          <p:cNvPr id="21" name="TextBox 20">
            <a:extLst>
              <a:ext uri="{FF2B5EF4-FFF2-40B4-BE49-F238E27FC236}">
                <a16:creationId xmlns:a16="http://schemas.microsoft.com/office/drawing/2014/main" id="{2CEE9CD5-F2FC-7544-87EC-B4611B170F94}"/>
              </a:ext>
            </a:extLst>
          </p:cNvPr>
          <p:cNvSpPr txBox="1"/>
          <p:nvPr/>
        </p:nvSpPr>
        <p:spPr>
          <a:xfrm>
            <a:off x="6351985" y="3748802"/>
            <a:ext cx="1604962" cy="2308324"/>
          </a:xfrm>
          <a:prstGeom prst="rect">
            <a:avLst/>
          </a:prstGeom>
          <a:noFill/>
        </p:spPr>
        <p:txBody>
          <a:bodyPr wrap="square" rtlCol="0">
            <a:spAutoFit/>
          </a:bodyPr>
          <a:lstStyle/>
          <a:p>
            <a:r>
              <a:rPr lang="en-US" dirty="0">
                <a:solidFill>
                  <a:schemeClr val="accent3"/>
                </a:solidFill>
              </a:rPr>
              <a:t>Use Google Sheets and Tableau to perform some Exploratory Data Analysis and observe patterns. </a:t>
            </a:r>
          </a:p>
        </p:txBody>
      </p:sp>
      <p:pic>
        <p:nvPicPr>
          <p:cNvPr id="23" name="Graphic 22" descr="Network with solid fill">
            <a:extLst>
              <a:ext uri="{FF2B5EF4-FFF2-40B4-BE49-F238E27FC236}">
                <a16:creationId xmlns:a16="http://schemas.microsoft.com/office/drawing/2014/main" id="{F0965E15-F11E-6745-99B9-8F8BF0F208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88580" y="494688"/>
            <a:ext cx="914400" cy="914400"/>
          </a:xfrm>
          <a:prstGeom prst="rect">
            <a:avLst/>
          </a:prstGeom>
        </p:spPr>
      </p:pic>
      <p:sp>
        <p:nvSpPr>
          <p:cNvPr id="24" name="TextBox 23">
            <a:extLst>
              <a:ext uri="{FF2B5EF4-FFF2-40B4-BE49-F238E27FC236}">
                <a16:creationId xmlns:a16="http://schemas.microsoft.com/office/drawing/2014/main" id="{2D03C83C-680F-2143-963C-1A3F4D97CD3C}"/>
              </a:ext>
            </a:extLst>
          </p:cNvPr>
          <p:cNvSpPr txBox="1"/>
          <p:nvPr/>
        </p:nvSpPr>
        <p:spPr>
          <a:xfrm>
            <a:off x="8288543" y="118623"/>
            <a:ext cx="1514475" cy="369332"/>
          </a:xfrm>
          <a:prstGeom prst="rect">
            <a:avLst/>
          </a:prstGeom>
          <a:noFill/>
        </p:spPr>
        <p:txBody>
          <a:bodyPr wrap="square" rtlCol="0">
            <a:spAutoFit/>
          </a:bodyPr>
          <a:lstStyle/>
          <a:p>
            <a:pPr algn="ctr"/>
            <a:r>
              <a:rPr lang="en-US" dirty="0">
                <a:solidFill>
                  <a:schemeClr val="accent3"/>
                </a:solidFill>
              </a:rPr>
              <a:t>Grouping</a:t>
            </a:r>
          </a:p>
        </p:txBody>
      </p:sp>
      <p:pic>
        <p:nvPicPr>
          <p:cNvPr id="26" name="Graphic 25" descr="Future with solid fill">
            <a:extLst>
              <a:ext uri="{FF2B5EF4-FFF2-40B4-BE49-F238E27FC236}">
                <a16:creationId xmlns:a16="http://schemas.microsoft.com/office/drawing/2014/main" id="{422E2D7B-E79B-BA49-8C88-214CA6E54E2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88580" y="2541943"/>
            <a:ext cx="914400" cy="914400"/>
          </a:xfrm>
          <a:prstGeom prst="rect">
            <a:avLst/>
          </a:prstGeom>
        </p:spPr>
      </p:pic>
      <p:sp>
        <p:nvSpPr>
          <p:cNvPr id="27" name="TextBox 26">
            <a:extLst>
              <a:ext uri="{FF2B5EF4-FFF2-40B4-BE49-F238E27FC236}">
                <a16:creationId xmlns:a16="http://schemas.microsoft.com/office/drawing/2014/main" id="{4A56E031-57E3-B447-A99D-B9020820D6BB}"/>
              </a:ext>
            </a:extLst>
          </p:cNvPr>
          <p:cNvSpPr txBox="1"/>
          <p:nvPr/>
        </p:nvSpPr>
        <p:spPr>
          <a:xfrm>
            <a:off x="8279018" y="2039276"/>
            <a:ext cx="1533525" cy="369332"/>
          </a:xfrm>
          <a:prstGeom prst="rect">
            <a:avLst/>
          </a:prstGeom>
          <a:noFill/>
        </p:spPr>
        <p:txBody>
          <a:bodyPr wrap="square" rtlCol="0">
            <a:spAutoFit/>
          </a:bodyPr>
          <a:lstStyle/>
          <a:p>
            <a:pPr algn="ctr"/>
            <a:r>
              <a:rPr lang="en-US" dirty="0">
                <a:solidFill>
                  <a:schemeClr val="accent3"/>
                </a:solidFill>
              </a:rPr>
              <a:t>Prediction</a:t>
            </a:r>
          </a:p>
        </p:txBody>
      </p:sp>
      <p:pic>
        <p:nvPicPr>
          <p:cNvPr id="29" name="Graphic 28" descr="Chat bubble with solid fill">
            <a:extLst>
              <a:ext uri="{FF2B5EF4-FFF2-40B4-BE49-F238E27FC236}">
                <a16:creationId xmlns:a16="http://schemas.microsoft.com/office/drawing/2014/main" id="{163D3568-0275-5F44-B758-2FFC07DAB2F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88580" y="4858875"/>
            <a:ext cx="914400" cy="914400"/>
          </a:xfrm>
          <a:prstGeom prst="rect">
            <a:avLst/>
          </a:prstGeom>
        </p:spPr>
      </p:pic>
      <p:sp>
        <p:nvSpPr>
          <p:cNvPr id="30" name="TextBox 29">
            <a:extLst>
              <a:ext uri="{FF2B5EF4-FFF2-40B4-BE49-F238E27FC236}">
                <a16:creationId xmlns:a16="http://schemas.microsoft.com/office/drawing/2014/main" id="{4B0C4D51-4645-1F42-8908-EE3F9062E805}"/>
              </a:ext>
            </a:extLst>
          </p:cNvPr>
          <p:cNvSpPr txBox="1"/>
          <p:nvPr/>
        </p:nvSpPr>
        <p:spPr>
          <a:xfrm>
            <a:off x="8531430" y="4489543"/>
            <a:ext cx="1028701" cy="461665"/>
          </a:xfrm>
          <a:prstGeom prst="rect">
            <a:avLst/>
          </a:prstGeom>
          <a:noFill/>
        </p:spPr>
        <p:txBody>
          <a:bodyPr wrap="square" rtlCol="0">
            <a:spAutoFit/>
          </a:bodyPr>
          <a:lstStyle/>
          <a:p>
            <a:pPr algn="ctr"/>
            <a:r>
              <a:rPr lang="en-US" sz="2400" dirty="0">
                <a:solidFill>
                  <a:schemeClr val="accent1"/>
                </a:solidFill>
              </a:rPr>
              <a:t>NLP</a:t>
            </a:r>
          </a:p>
        </p:txBody>
      </p:sp>
      <p:sp>
        <p:nvSpPr>
          <p:cNvPr id="31" name="TextBox 30">
            <a:extLst>
              <a:ext uri="{FF2B5EF4-FFF2-40B4-BE49-F238E27FC236}">
                <a16:creationId xmlns:a16="http://schemas.microsoft.com/office/drawing/2014/main" id="{88056D63-C9A5-9E46-A77E-F57F851A180D}"/>
              </a:ext>
            </a:extLst>
          </p:cNvPr>
          <p:cNvSpPr txBox="1"/>
          <p:nvPr/>
        </p:nvSpPr>
        <p:spPr>
          <a:xfrm>
            <a:off x="9593481" y="74725"/>
            <a:ext cx="2519152" cy="1754326"/>
          </a:xfrm>
          <a:prstGeom prst="rect">
            <a:avLst/>
          </a:prstGeom>
          <a:noFill/>
        </p:spPr>
        <p:txBody>
          <a:bodyPr wrap="square" rtlCol="0">
            <a:spAutoFit/>
          </a:bodyPr>
          <a:lstStyle/>
          <a:p>
            <a:r>
              <a:rPr lang="en-US" dirty="0">
                <a:solidFill>
                  <a:schemeClr val="accent3"/>
                </a:solidFill>
              </a:rPr>
              <a:t>Use unsupervised machine learning to cluster games into categories and treat each category with a specific growth strategy.</a:t>
            </a:r>
          </a:p>
        </p:txBody>
      </p:sp>
      <p:sp>
        <p:nvSpPr>
          <p:cNvPr id="34" name="TextBox 33">
            <a:extLst>
              <a:ext uri="{FF2B5EF4-FFF2-40B4-BE49-F238E27FC236}">
                <a16:creationId xmlns:a16="http://schemas.microsoft.com/office/drawing/2014/main" id="{275774F3-30A1-2345-BBE6-C7640FC2470A}"/>
              </a:ext>
            </a:extLst>
          </p:cNvPr>
          <p:cNvSpPr txBox="1"/>
          <p:nvPr/>
        </p:nvSpPr>
        <p:spPr>
          <a:xfrm>
            <a:off x="9750643" y="1983481"/>
            <a:ext cx="2204829" cy="2031325"/>
          </a:xfrm>
          <a:prstGeom prst="rect">
            <a:avLst/>
          </a:prstGeom>
          <a:noFill/>
        </p:spPr>
        <p:txBody>
          <a:bodyPr wrap="square" rtlCol="0">
            <a:spAutoFit/>
          </a:bodyPr>
          <a:lstStyle/>
          <a:p>
            <a:r>
              <a:rPr lang="en-US" dirty="0">
                <a:solidFill>
                  <a:schemeClr val="accent3"/>
                </a:solidFill>
              </a:rPr>
              <a:t>Use time series analysis to predict the growth rate of different game categories and game sales rate in different consoles.</a:t>
            </a:r>
          </a:p>
        </p:txBody>
      </p:sp>
      <p:sp>
        <p:nvSpPr>
          <p:cNvPr id="35" name="TextBox 34">
            <a:extLst>
              <a:ext uri="{FF2B5EF4-FFF2-40B4-BE49-F238E27FC236}">
                <a16:creationId xmlns:a16="http://schemas.microsoft.com/office/drawing/2014/main" id="{9709BF35-1559-BB4F-8E7C-59BDFC9A14F5}"/>
              </a:ext>
            </a:extLst>
          </p:cNvPr>
          <p:cNvSpPr txBox="1"/>
          <p:nvPr/>
        </p:nvSpPr>
        <p:spPr>
          <a:xfrm>
            <a:off x="9659812" y="4300413"/>
            <a:ext cx="2386491" cy="2031325"/>
          </a:xfrm>
          <a:prstGeom prst="rect">
            <a:avLst/>
          </a:prstGeom>
          <a:noFill/>
        </p:spPr>
        <p:txBody>
          <a:bodyPr wrap="square" rtlCol="0">
            <a:spAutoFit/>
          </a:bodyPr>
          <a:lstStyle/>
          <a:p>
            <a:r>
              <a:rPr lang="en-US" dirty="0">
                <a:solidFill>
                  <a:schemeClr val="accent1"/>
                </a:solidFill>
              </a:rPr>
              <a:t>Use Natural Language Processing on game reviews to discover what people do and don’t like about specific game types and consoles.</a:t>
            </a:r>
          </a:p>
        </p:txBody>
      </p:sp>
      <p:cxnSp>
        <p:nvCxnSpPr>
          <p:cNvPr id="37" name="Straight Arrow Connector 36">
            <a:extLst>
              <a:ext uri="{FF2B5EF4-FFF2-40B4-BE49-F238E27FC236}">
                <a16:creationId xmlns:a16="http://schemas.microsoft.com/office/drawing/2014/main" id="{AB9AA0C6-B59A-8449-A21F-1DBBD49EE830}"/>
              </a:ext>
            </a:extLst>
          </p:cNvPr>
          <p:cNvCxnSpPr>
            <a:stCxn id="5" idx="3"/>
            <a:endCxn id="13" idx="1"/>
          </p:cNvCxnSpPr>
          <p:nvPr/>
        </p:nvCxnSpPr>
        <p:spPr>
          <a:xfrm>
            <a:off x="1312070" y="2999143"/>
            <a:ext cx="1145380" cy="0"/>
          </a:xfrm>
          <a:prstGeom prst="straightConnector1">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FEEA62AC-8F64-D046-A3A1-A54836AF5CAB}"/>
              </a:ext>
            </a:extLst>
          </p:cNvPr>
          <p:cNvCxnSpPr>
            <a:cxnSpLocks/>
            <a:stCxn id="13" idx="3"/>
            <a:endCxn id="8" idx="1"/>
          </p:cNvCxnSpPr>
          <p:nvPr/>
        </p:nvCxnSpPr>
        <p:spPr>
          <a:xfrm>
            <a:off x="3371850" y="2999143"/>
            <a:ext cx="1478756" cy="0"/>
          </a:xfrm>
          <a:prstGeom prst="straightConnector1">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1B48382A-9D28-5E47-A261-233E8E8B5A1C}"/>
              </a:ext>
            </a:extLst>
          </p:cNvPr>
          <p:cNvCxnSpPr>
            <a:cxnSpLocks/>
            <a:stCxn id="8" idx="3"/>
            <a:endCxn id="19" idx="1"/>
          </p:cNvCxnSpPr>
          <p:nvPr/>
        </p:nvCxnSpPr>
        <p:spPr>
          <a:xfrm>
            <a:off x="5765006" y="2999143"/>
            <a:ext cx="932260" cy="0"/>
          </a:xfrm>
          <a:prstGeom prst="straightConnector1">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8718E74D-6AFC-DA4F-8FFB-E90E025ABD2A}"/>
              </a:ext>
            </a:extLst>
          </p:cNvPr>
          <p:cNvCxnSpPr>
            <a:cxnSpLocks/>
            <a:stCxn id="19" idx="3"/>
            <a:endCxn id="23" idx="1"/>
          </p:cNvCxnSpPr>
          <p:nvPr/>
        </p:nvCxnSpPr>
        <p:spPr>
          <a:xfrm flipV="1">
            <a:off x="7611666" y="951888"/>
            <a:ext cx="976914" cy="2047255"/>
          </a:xfrm>
          <a:prstGeom prst="straightConnector1">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DADBEC7A-B25E-2B40-89FB-6F1D6B7E40FE}"/>
              </a:ext>
            </a:extLst>
          </p:cNvPr>
          <p:cNvCxnSpPr>
            <a:cxnSpLocks/>
            <a:stCxn id="19" idx="3"/>
            <a:endCxn id="26" idx="1"/>
          </p:cNvCxnSpPr>
          <p:nvPr/>
        </p:nvCxnSpPr>
        <p:spPr>
          <a:xfrm>
            <a:off x="7611666" y="2999143"/>
            <a:ext cx="976914" cy="0"/>
          </a:xfrm>
          <a:prstGeom prst="straightConnector1">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D1BAC4AF-A770-AB4B-A180-9A6EB7B47331}"/>
              </a:ext>
            </a:extLst>
          </p:cNvPr>
          <p:cNvCxnSpPr>
            <a:cxnSpLocks/>
            <a:stCxn id="19" idx="3"/>
            <a:endCxn id="29" idx="1"/>
          </p:cNvCxnSpPr>
          <p:nvPr/>
        </p:nvCxnSpPr>
        <p:spPr>
          <a:xfrm>
            <a:off x="7611666" y="2999143"/>
            <a:ext cx="976914" cy="23169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04341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7" name="Rectangle 14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A4C9F8-5E83-C74D-9D84-675BA0CE29E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Game Comparison by Genre</a:t>
            </a:r>
          </a:p>
        </p:txBody>
      </p:sp>
      <p:cxnSp>
        <p:nvCxnSpPr>
          <p:cNvPr id="149" name="Straight Connector 14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34" name="Picture 10" descr="Chart, bar chart&#10;&#10;Description automatically generated">
            <a:extLst>
              <a:ext uri="{FF2B5EF4-FFF2-40B4-BE49-F238E27FC236}">
                <a16:creationId xmlns:a16="http://schemas.microsoft.com/office/drawing/2014/main" id="{69EC3855-DB1F-7B4F-A17A-65607D8E2FD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567" y="2741122"/>
            <a:ext cx="5455917" cy="3369028"/>
          </a:xfrm>
          <a:prstGeom prst="rect">
            <a:avLst/>
          </a:prstGeom>
          <a:noFill/>
          <a:extLst>
            <a:ext uri="{909E8E84-426E-40DD-AFC4-6F175D3DCCD1}">
              <a14:hiddenFill xmlns:a14="http://schemas.microsoft.com/office/drawing/2010/main">
                <a:solidFill>
                  <a:srgbClr val="FFFFFF"/>
                </a:solidFill>
              </a14:hiddenFill>
            </a:ext>
          </a:extLst>
        </p:spPr>
      </p:pic>
      <p:cxnSp>
        <p:nvCxnSpPr>
          <p:cNvPr id="151" name="Straight Connector 15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38" name="Picture 14" descr="Chart, bar chart&#10;&#10;Description automatically generated">
            <a:extLst>
              <a:ext uri="{FF2B5EF4-FFF2-40B4-BE49-F238E27FC236}">
                <a16:creationId xmlns:a16="http://schemas.microsoft.com/office/drawing/2014/main" id="{9EFD56E6-CE53-3E44-8170-CC65D3F3F0A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45073" y="2741122"/>
            <a:ext cx="5455917" cy="3369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615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A4C9F8-5E83-C74D-9D84-675BA0CE29E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Game Comparison by Rating</a:t>
            </a:r>
          </a:p>
        </p:txBody>
      </p:sp>
      <p:cxnSp>
        <p:nvCxnSpPr>
          <p:cNvPr id="193" name="Straight Connector 19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074" name="Picture 2" descr="Chart, bar chart&#10;&#10;Description automatically generated">
            <a:extLst>
              <a:ext uri="{FF2B5EF4-FFF2-40B4-BE49-F238E27FC236}">
                <a16:creationId xmlns:a16="http://schemas.microsoft.com/office/drawing/2014/main" id="{8A0D323E-0ACC-8B46-A33F-EF9712067A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567" y="2741122"/>
            <a:ext cx="5455917" cy="3369028"/>
          </a:xfrm>
          <a:prstGeom prst="rect">
            <a:avLst/>
          </a:prstGeom>
          <a:noFill/>
          <a:extLst>
            <a:ext uri="{909E8E84-426E-40DD-AFC4-6F175D3DCCD1}">
              <a14:hiddenFill xmlns:a14="http://schemas.microsoft.com/office/drawing/2010/main">
                <a:solidFill>
                  <a:srgbClr val="FFFFFF"/>
                </a:solidFill>
              </a14:hiddenFill>
            </a:ext>
          </a:extLst>
        </p:spPr>
      </p:pic>
      <p:cxnSp>
        <p:nvCxnSpPr>
          <p:cNvPr id="194" name="Straight Connector 19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076" name="Picture 4" descr="Chart, bar chart&#10;&#10;Description automatically generated">
            <a:extLst>
              <a:ext uri="{FF2B5EF4-FFF2-40B4-BE49-F238E27FC236}">
                <a16:creationId xmlns:a16="http://schemas.microsoft.com/office/drawing/2014/main" id="{A0E3E993-458C-1A40-80BC-0D06F11E342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45073" y="2741122"/>
            <a:ext cx="5455917" cy="3369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336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CD0C0C-6AC7-1E48-9250-F8A1D3EF1F4C}"/>
              </a:ext>
            </a:extLst>
          </p:cNvPr>
          <p:cNvSpPr>
            <a:spLocks noGrp="1"/>
          </p:cNvSpPr>
          <p:nvPr>
            <p:ph type="title"/>
          </p:nvPr>
        </p:nvSpPr>
        <p:spPr>
          <a:xfrm>
            <a:off x="838200" y="241119"/>
            <a:ext cx="10515600" cy="1133499"/>
          </a:xfrm>
        </p:spPr>
        <p:txBody>
          <a:bodyPr>
            <a:normAutofit/>
          </a:bodyPr>
          <a:lstStyle/>
          <a:p>
            <a:pPr algn="ctr"/>
            <a:r>
              <a:rPr lang="en-US" sz="5200" dirty="0"/>
              <a:t>Conclusions from Initial Analysis</a:t>
            </a:r>
          </a:p>
        </p:txBody>
      </p:sp>
      <p:sp>
        <p:nvSpPr>
          <p:cNvPr id="4" name="TextBox 3">
            <a:extLst>
              <a:ext uri="{FF2B5EF4-FFF2-40B4-BE49-F238E27FC236}">
                <a16:creationId xmlns:a16="http://schemas.microsoft.com/office/drawing/2014/main" id="{BD640857-F9A3-A241-8F9D-979B6380ED8F}"/>
              </a:ext>
            </a:extLst>
          </p:cNvPr>
          <p:cNvSpPr txBox="1"/>
          <p:nvPr/>
        </p:nvSpPr>
        <p:spPr>
          <a:xfrm>
            <a:off x="4020855" y="100208"/>
            <a:ext cx="184731" cy="369332"/>
          </a:xfrm>
          <a:prstGeom prst="rect">
            <a:avLst/>
          </a:prstGeom>
          <a:noFill/>
        </p:spPr>
        <p:txBody>
          <a:bodyPr wrap="none" rtlCol="0">
            <a:spAutoFit/>
          </a:bodyPr>
          <a:lstStyle/>
          <a:p>
            <a:endParaRPr lang="en-US" dirty="0"/>
          </a:p>
        </p:txBody>
      </p:sp>
      <p:graphicFrame>
        <p:nvGraphicFramePr>
          <p:cNvPr id="17" name="Content Placeholder 2">
            <a:extLst>
              <a:ext uri="{FF2B5EF4-FFF2-40B4-BE49-F238E27FC236}">
                <a16:creationId xmlns:a16="http://schemas.microsoft.com/office/drawing/2014/main" id="{40A5A83B-2C6B-4584-A247-9293C8EE11DE}"/>
              </a:ext>
            </a:extLst>
          </p:cNvPr>
          <p:cNvGraphicFramePr>
            <a:graphicFrameLocks noGrp="1"/>
          </p:cNvGraphicFramePr>
          <p:nvPr>
            <p:ph idx="1"/>
            <p:extLst>
              <p:ext uri="{D42A27DB-BD31-4B8C-83A1-F6EECF244321}">
                <p14:modId xmlns:p14="http://schemas.microsoft.com/office/powerpoint/2010/main" val="999951989"/>
              </p:ext>
            </p:extLst>
          </p:nvPr>
        </p:nvGraphicFramePr>
        <p:xfrm>
          <a:off x="838200" y="1277655"/>
          <a:ext cx="10515600" cy="52358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2490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3CD0C0C-6AC7-1E48-9250-F8A1D3EF1F4C}"/>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a:solidFill>
                  <a:schemeClr val="bg1">
                    <a:lumMod val="95000"/>
                    <a:lumOff val="5000"/>
                  </a:schemeClr>
                </a:solidFill>
              </a:rPr>
              <a:t>Thank you</a:t>
            </a:r>
          </a:p>
        </p:txBody>
      </p:sp>
    </p:spTree>
    <p:extLst>
      <p:ext uri="{BB962C8B-B14F-4D97-AF65-F5344CB8AC3E}">
        <p14:creationId xmlns:p14="http://schemas.microsoft.com/office/powerpoint/2010/main" val="379467865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E7816A-27B6-E040-A547-FF3135C8AEE5}"/>
              </a:ext>
            </a:extLst>
          </p:cNvPr>
          <p:cNvSpPr>
            <a:spLocks noGrp="1"/>
          </p:cNvSpPr>
          <p:nvPr>
            <p:ph type="title"/>
          </p:nvPr>
        </p:nvSpPr>
        <p:spPr>
          <a:xfrm>
            <a:off x="7120153" y="2983085"/>
            <a:ext cx="4431767" cy="2889114"/>
          </a:xfrm>
        </p:spPr>
        <p:txBody>
          <a:bodyPr vert="horz" lIns="91440" tIns="45720" rIns="91440" bIns="45720" rtlCol="0" anchor="t">
            <a:normAutofit/>
          </a:bodyPr>
          <a:lstStyle/>
          <a:p>
            <a:r>
              <a:rPr lang="en-US" sz="6000" kern="1200">
                <a:solidFill>
                  <a:schemeClr val="bg1"/>
                </a:solidFill>
                <a:latin typeface="+mj-lt"/>
                <a:ea typeface="+mj-ea"/>
                <a:cs typeface="+mj-cs"/>
              </a:rPr>
              <a:t>Appendix</a:t>
            </a:r>
          </a:p>
        </p:txBody>
      </p:sp>
      <p:sp>
        <p:nvSpPr>
          <p:cNvPr id="12" name="Freeform: Shape 11">
            <a:extLst>
              <a:ext uri="{FF2B5EF4-FFF2-40B4-BE49-F238E27FC236}">
                <a16:creationId xmlns:a16="http://schemas.microsoft.com/office/drawing/2014/main" id="{F1AB2A50-5E20-4BC3-954F-034B0BDCD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Freeform: Shape 13">
            <a:extLst>
              <a:ext uri="{FF2B5EF4-FFF2-40B4-BE49-F238E27FC236}">
                <a16:creationId xmlns:a16="http://schemas.microsoft.com/office/drawing/2014/main" id="{41AEA765-5054-4EF9-AF8D-D199F2893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Paperclip">
            <a:extLst>
              <a:ext uri="{FF2B5EF4-FFF2-40B4-BE49-F238E27FC236}">
                <a16:creationId xmlns:a16="http://schemas.microsoft.com/office/drawing/2014/main" id="{CD8C9849-D586-4D78-A4F8-0955DC075F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500" y="996042"/>
            <a:ext cx="4816929" cy="4816929"/>
          </a:xfrm>
          <a:prstGeom prst="rect">
            <a:avLst/>
          </a:prstGeom>
        </p:spPr>
      </p:pic>
    </p:spTree>
    <p:extLst>
      <p:ext uri="{BB962C8B-B14F-4D97-AF65-F5344CB8AC3E}">
        <p14:creationId xmlns:p14="http://schemas.microsoft.com/office/powerpoint/2010/main" val="1474668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E505CC-8A87-FD48-B22D-DFAE3A9FAAE4}"/>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Consoles</a:t>
            </a:r>
          </a:p>
        </p:txBody>
      </p:sp>
      <p:graphicFrame>
        <p:nvGraphicFramePr>
          <p:cNvPr id="4" name="Table 3">
            <a:extLst>
              <a:ext uri="{FF2B5EF4-FFF2-40B4-BE49-F238E27FC236}">
                <a16:creationId xmlns:a16="http://schemas.microsoft.com/office/drawing/2014/main" id="{4386CB9E-4D1C-B74B-AD86-146D7F310841}"/>
              </a:ext>
            </a:extLst>
          </p:cNvPr>
          <p:cNvGraphicFramePr>
            <a:graphicFrameLocks noGrp="1"/>
          </p:cNvGraphicFramePr>
          <p:nvPr>
            <p:extLst>
              <p:ext uri="{D42A27DB-BD31-4B8C-83A1-F6EECF244321}">
                <p14:modId xmlns:p14="http://schemas.microsoft.com/office/powerpoint/2010/main" val="2214317184"/>
              </p:ext>
            </p:extLst>
          </p:nvPr>
        </p:nvGraphicFramePr>
        <p:xfrm>
          <a:off x="7230490" y="611018"/>
          <a:ext cx="4323335" cy="5578816"/>
        </p:xfrm>
        <a:graphic>
          <a:graphicData uri="http://schemas.openxmlformats.org/drawingml/2006/table">
            <a:tbl>
              <a:tblPr firstRow="1" bandRow="1">
                <a:solidFill>
                  <a:srgbClr val="F2F2F2">
                    <a:alpha val="30196"/>
                  </a:srgbClr>
                </a:solidFill>
              </a:tblPr>
              <a:tblGrid>
                <a:gridCol w="667783">
                  <a:extLst>
                    <a:ext uri="{9D8B030D-6E8A-4147-A177-3AD203B41FA5}">
                      <a16:colId xmlns:a16="http://schemas.microsoft.com/office/drawing/2014/main" val="3975603252"/>
                    </a:ext>
                  </a:extLst>
                </a:gridCol>
                <a:gridCol w="1400075">
                  <a:extLst>
                    <a:ext uri="{9D8B030D-6E8A-4147-A177-3AD203B41FA5}">
                      <a16:colId xmlns:a16="http://schemas.microsoft.com/office/drawing/2014/main" val="925262089"/>
                    </a:ext>
                  </a:extLst>
                </a:gridCol>
                <a:gridCol w="2255477">
                  <a:extLst>
                    <a:ext uri="{9D8B030D-6E8A-4147-A177-3AD203B41FA5}">
                      <a16:colId xmlns:a16="http://schemas.microsoft.com/office/drawing/2014/main" val="129684244"/>
                    </a:ext>
                  </a:extLst>
                </a:gridCol>
              </a:tblGrid>
              <a:tr h="174338">
                <a:tc>
                  <a:txBody>
                    <a:bodyPr/>
                    <a:lstStyle/>
                    <a:p>
                      <a:pPr rtl="0" fontAlgn="b"/>
                      <a:r>
                        <a:rPr lang="en-US" sz="600" b="0" cap="none" spc="0">
                          <a:solidFill>
                            <a:schemeClr val="bg1"/>
                          </a:solidFill>
                          <a:effectLst/>
                          <a:latin typeface="Arial" panose="020B0604020202020204" pitchFamily="34" charset="0"/>
                        </a:rPr>
                        <a:t>Console</a:t>
                      </a:r>
                    </a:p>
                  </a:txBody>
                  <a:tcPr marL="47882" marR="9983" marT="36832" marB="36832" anchor="ctr">
                    <a:lnL w="19050" cap="flat" cmpd="sng" algn="ctr">
                      <a:no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chemeClr val="accent1"/>
                    </a:solidFill>
                  </a:tcPr>
                </a:tc>
                <a:tc>
                  <a:txBody>
                    <a:bodyPr/>
                    <a:lstStyle/>
                    <a:p>
                      <a:pPr rtl="0" fontAlgn="b"/>
                      <a:r>
                        <a:rPr lang="en-US" sz="600" b="0" cap="none" spc="0">
                          <a:solidFill>
                            <a:schemeClr val="bg1"/>
                          </a:solidFill>
                          <a:effectLst/>
                          <a:latin typeface="Arial" panose="020B0604020202020204" pitchFamily="34" charset="0"/>
                        </a:rPr>
                        <a:t>Company</a:t>
                      </a:r>
                    </a:p>
                  </a:txBody>
                  <a:tcPr marL="47882" marR="9983" marT="36832" marB="36832"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chemeClr val="accent1"/>
                    </a:solidFill>
                  </a:tcPr>
                </a:tc>
                <a:tc>
                  <a:txBody>
                    <a:bodyPr/>
                    <a:lstStyle/>
                    <a:p>
                      <a:pPr rtl="0" fontAlgn="b"/>
                      <a:r>
                        <a:rPr lang="en-US" sz="600" b="0" cap="none" spc="0">
                          <a:solidFill>
                            <a:schemeClr val="bg1"/>
                          </a:solidFill>
                          <a:effectLst/>
                          <a:latin typeface="Arial" panose="020B0604020202020204" pitchFamily="34" charset="0"/>
                        </a:rPr>
                        <a:t>Full Name of Console</a:t>
                      </a:r>
                    </a:p>
                  </a:txBody>
                  <a:tcPr marL="47882" marR="9983" marT="36832" marB="36832" anchor="ctr">
                    <a:lnL w="6350" cap="flat" cmpd="sng" algn="ctr">
                      <a:solidFill>
                        <a:schemeClr val="tx1">
                          <a:lumMod val="75000"/>
                          <a:lumOff val="25000"/>
                        </a:schemeClr>
                      </a:solidFill>
                      <a:prstDash val="solid"/>
                    </a:lnL>
                    <a:lnR w="38100" cap="flat" cmpd="sng" algn="ctr">
                      <a:noFill/>
                      <a:prstDash val="solid"/>
                    </a:lnR>
                    <a:lnT w="38100" cap="flat" cmpd="sng" algn="ctr">
                      <a:noFill/>
                      <a:prstDash val="solid"/>
                    </a:lnT>
                    <a:lnB w="6350" cap="flat" cmpd="sng" algn="ctr">
                      <a:solidFill>
                        <a:schemeClr val="tx1">
                          <a:lumMod val="75000"/>
                          <a:lumOff val="25000"/>
                        </a:schemeClr>
                      </a:solidFill>
                      <a:prstDash val="solid"/>
                    </a:lnB>
                    <a:solidFill>
                      <a:schemeClr val="accent1"/>
                    </a:solidFill>
                  </a:tcPr>
                </a:tc>
                <a:extLst>
                  <a:ext uri="{0D108BD9-81ED-4DB2-BD59-A6C34878D82A}">
                    <a16:rowId xmlns:a16="http://schemas.microsoft.com/office/drawing/2014/main" val="1420428022"/>
                  </a:ext>
                </a:extLst>
              </a:tr>
              <a:tr h="174338">
                <a:tc>
                  <a:txBody>
                    <a:bodyPr/>
                    <a:lstStyle/>
                    <a:p>
                      <a:pPr rtl="0" fontAlgn="b"/>
                      <a:r>
                        <a:rPr lang="en-US" sz="600" b="0" cap="none" spc="0">
                          <a:solidFill>
                            <a:schemeClr val="tx1"/>
                          </a:solidFill>
                          <a:effectLst/>
                          <a:latin typeface="Arial" panose="020B0604020202020204" pitchFamily="34" charset="0"/>
                        </a:rPr>
                        <a:t>Wii</a:t>
                      </a:r>
                    </a:p>
                  </a:txBody>
                  <a:tcPr marL="47882" marR="9983" marT="36832" marB="36832"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r>
                        <a:rPr lang="en-US" sz="600" b="0" cap="none" spc="0">
                          <a:solidFill>
                            <a:schemeClr val="tx1"/>
                          </a:solidFill>
                          <a:effectLst/>
                          <a:latin typeface="Arial" panose="020B0604020202020204" pitchFamily="34" charset="0"/>
                        </a:rPr>
                        <a:t>Nintendo</a:t>
                      </a:r>
                    </a:p>
                  </a:txBody>
                  <a:tcPr marL="47882" marR="9983" marT="36832" marB="36832"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r>
                        <a:rPr lang="en-US" sz="600" b="0" cap="none" spc="0">
                          <a:solidFill>
                            <a:schemeClr val="tx1"/>
                          </a:solidFill>
                          <a:effectLst/>
                          <a:latin typeface="Arial" panose="020B0604020202020204" pitchFamily="34" charset="0"/>
                        </a:rPr>
                        <a:t>Wii</a:t>
                      </a:r>
                    </a:p>
                  </a:txBody>
                  <a:tcPr marL="47882" marR="9983" marT="36832" marB="36832"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687508225"/>
                  </a:ext>
                </a:extLst>
              </a:tr>
              <a:tr h="174338">
                <a:tc>
                  <a:txBody>
                    <a:bodyPr/>
                    <a:lstStyle/>
                    <a:p>
                      <a:pPr rtl="0" fontAlgn="b"/>
                      <a:r>
                        <a:rPr lang="en-US" sz="600" b="0" cap="none" spc="0">
                          <a:solidFill>
                            <a:schemeClr val="tx1"/>
                          </a:solidFill>
                          <a:effectLst/>
                          <a:latin typeface="Arial" panose="020B0604020202020204" pitchFamily="34" charset="0"/>
                        </a:rPr>
                        <a:t>NES</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r>
                        <a:rPr lang="en-US" sz="600" b="0" cap="none" spc="0">
                          <a:solidFill>
                            <a:schemeClr val="tx1"/>
                          </a:solidFill>
                          <a:effectLst/>
                          <a:latin typeface="Arial" panose="020B0604020202020204" pitchFamily="34" charset="0"/>
                        </a:rPr>
                        <a:t>Nintendo</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r>
                        <a:rPr lang="en-US" sz="600" b="0" cap="none" spc="0">
                          <a:solidFill>
                            <a:schemeClr val="tx1"/>
                          </a:solidFill>
                          <a:effectLst/>
                          <a:latin typeface="Arial" panose="020B0604020202020204" pitchFamily="34" charset="0"/>
                        </a:rPr>
                        <a:t>Nintendo Entertainment System</a:t>
                      </a:r>
                    </a:p>
                  </a:txBody>
                  <a:tcPr marL="47882" marR="9983" marT="36832" marB="36832" anchor="b">
                    <a:lnL w="6350" cap="flat" cmpd="sng" algn="ctr">
                      <a:noFill/>
                      <a:prstDash val="solid"/>
                    </a:lnL>
                    <a:lnR w="3810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extLst>
                  <a:ext uri="{0D108BD9-81ED-4DB2-BD59-A6C34878D82A}">
                    <a16:rowId xmlns:a16="http://schemas.microsoft.com/office/drawing/2014/main" val="1606754388"/>
                  </a:ext>
                </a:extLst>
              </a:tr>
              <a:tr h="174338">
                <a:tc>
                  <a:txBody>
                    <a:bodyPr/>
                    <a:lstStyle/>
                    <a:p>
                      <a:pPr rtl="0" fontAlgn="b"/>
                      <a:r>
                        <a:rPr lang="en-US" sz="600" b="0" cap="none" spc="0">
                          <a:solidFill>
                            <a:schemeClr val="tx1"/>
                          </a:solidFill>
                          <a:effectLst/>
                          <a:latin typeface="Arial" panose="020B0604020202020204" pitchFamily="34" charset="0"/>
                        </a:rPr>
                        <a:t>GB</a:t>
                      </a:r>
                    </a:p>
                  </a:txBody>
                  <a:tcPr marL="47882" marR="9983" marT="36832" marB="36832"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r>
                        <a:rPr lang="en-US" sz="600" b="0" cap="none" spc="0">
                          <a:solidFill>
                            <a:schemeClr val="tx1"/>
                          </a:solidFill>
                          <a:effectLst/>
                          <a:latin typeface="Arial" panose="020B0604020202020204" pitchFamily="34" charset="0"/>
                        </a:rPr>
                        <a:t>Nintendo</a:t>
                      </a:r>
                    </a:p>
                  </a:txBody>
                  <a:tcPr marL="47882" marR="9983" marT="36832" marB="36832"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r>
                        <a:rPr lang="en-US" sz="600" b="0" cap="none" spc="0">
                          <a:solidFill>
                            <a:schemeClr val="tx1"/>
                          </a:solidFill>
                          <a:effectLst/>
                          <a:latin typeface="Arial" panose="020B0604020202020204" pitchFamily="34" charset="0"/>
                        </a:rPr>
                        <a:t>Game Boy</a:t>
                      </a:r>
                    </a:p>
                  </a:txBody>
                  <a:tcPr marL="47882" marR="9983" marT="36832" marB="36832"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2377403672"/>
                  </a:ext>
                </a:extLst>
              </a:tr>
              <a:tr h="174338">
                <a:tc>
                  <a:txBody>
                    <a:bodyPr/>
                    <a:lstStyle/>
                    <a:p>
                      <a:pPr rtl="0" fontAlgn="b"/>
                      <a:r>
                        <a:rPr lang="en-US" sz="600" b="0" cap="none" spc="0">
                          <a:solidFill>
                            <a:schemeClr val="tx1"/>
                          </a:solidFill>
                          <a:effectLst/>
                          <a:latin typeface="Arial" panose="020B0604020202020204" pitchFamily="34" charset="0"/>
                        </a:rPr>
                        <a:t>DS</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r>
                        <a:rPr lang="en-US" sz="600" b="0" cap="none" spc="0">
                          <a:solidFill>
                            <a:schemeClr val="tx1"/>
                          </a:solidFill>
                          <a:effectLst/>
                          <a:latin typeface="Arial" panose="020B0604020202020204" pitchFamily="34" charset="0"/>
                        </a:rPr>
                        <a:t>Nintendo</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r>
                        <a:rPr lang="en-US" sz="600" b="0" cap="none" spc="0">
                          <a:solidFill>
                            <a:schemeClr val="tx1"/>
                          </a:solidFill>
                          <a:effectLst/>
                          <a:latin typeface="Arial" panose="020B0604020202020204" pitchFamily="34" charset="0"/>
                        </a:rPr>
                        <a:t>DS</a:t>
                      </a:r>
                    </a:p>
                  </a:txBody>
                  <a:tcPr marL="47882" marR="9983" marT="36832" marB="36832" anchor="b">
                    <a:lnL w="6350" cap="flat" cmpd="sng" algn="ctr">
                      <a:noFill/>
                      <a:prstDash val="solid"/>
                    </a:lnL>
                    <a:lnR w="3810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extLst>
                  <a:ext uri="{0D108BD9-81ED-4DB2-BD59-A6C34878D82A}">
                    <a16:rowId xmlns:a16="http://schemas.microsoft.com/office/drawing/2014/main" val="977819444"/>
                  </a:ext>
                </a:extLst>
              </a:tr>
              <a:tr h="174338">
                <a:tc>
                  <a:txBody>
                    <a:bodyPr/>
                    <a:lstStyle/>
                    <a:p>
                      <a:pPr rtl="0" fontAlgn="b"/>
                      <a:r>
                        <a:rPr lang="en-US" sz="600" b="0" cap="none" spc="0">
                          <a:solidFill>
                            <a:schemeClr val="tx1"/>
                          </a:solidFill>
                          <a:effectLst/>
                          <a:latin typeface="Arial" panose="020B0604020202020204" pitchFamily="34" charset="0"/>
                        </a:rPr>
                        <a:t>X360</a:t>
                      </a:r>
                    </a:p>
                  </a:txBody>
                  <a:tcPr marL="47882" marR="9983" marT="36832" marB="36832"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r>
                        <a:rPr lang="en-US" sz="600" b="0" cap="none" spc="0">
                          <a:solidFill>
                            <a:schemeClr val="tx1"/>
                          </a:solidFill>
                          <a:effectLst/>
                          <a:latin typeface="Arial" panose="020B0604020202020204" pitchFamily="34" charset="0"/>
                        </a:rPr>
                        <a:t>Microsoft</a:t>
                      </a:r>
                    </a:p>
                  </a:txBody>
                  <a:tcPr marL="47882" marR="9983" marT="36832" marB="36832"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r>
                        <a:rPr lang="en-US" sz="600" b="0" cap="none" spc="0">
                          <a:solidFill>
                            <a:schemeClr val="tx1"/>
                          </a:solidFill>
                          <a:effectLst/>
                          <a:latin typeface="Arial" panose="020B0604020202020204" pitchFamily="34" charset="0"/>
                        </a:rPr>
                        <a:t>Xbox 360</a:t>
                      </a:r>
                    </a:p>
                  </a:txBody>
                  <a:tcPr marL="47882" marR="9983" marT="36832" marB="36832"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2925545438"/>
                  </a:ext>
                </a:extLst>
              </a:tr>
              <a:tr h="174338">
                <a:tc>
                  <a:txBody>
                    <a:bodyPr/>
                    <a:lstStyle/>
                    <a:p>
                      <a:pPr rtl="0" fontAlgn="b"/>
                      <a:r>
                        <a:rPr lang="en-US" sz="600" b="0" cap="none" spc="0">
                          <a:solidFill>
                            <a:schemeClr val="tx1"/>
                          </a:solidFill>
                          <a:effectLst/>
                          <a:latin typeface="Arial" panose="020B0604020202020204" pitchFamily="34" charset="0"/>
                        </a:rPr>
                        <a:t>PS3</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r>
                        <a:rPr lang="en-US" sz="600" b="0" cap="none" spc="0">
                          <a:solidFill>
                            <a:schemeClr val="tx1"/>
                          </a:solidFill>
                          <a:effectLst/>
                          <a:latin typeface="Arial" panose="020B0604020202020204" pitchFamily="34" charset="0"/>
                        </a:rPr>
                        <a:t>Sony</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r>
                        <a:rPr lang="en-US" sz="600" b="0" cap="none" spc="0">
                          <a:solidFill>
                            <a:schemeClr val="tx1"/>
                          </a:solidFill>
                          <a:effectLst/>
                          <a:latin typeface="Arial" panose="020B0604020202020204" pitchFamily="34" charset="0"/>
                        </a:rPr>
                        <a:t>PlayStation 3</a:t>
                      </a:r>
                    </a:p>
                  </a:txBody>
                  <a:tcPr marL="47882" marR="9983" marT="36832" marB="36832" anchor="b">
                    <a:lnL w="6350" cap="flat" cmpd="sng" algn="ctr">
                      <a:noFill/>
                      <a:prstDash val="solid"/>
                    </a:lnL>
                    <a:lnR w="3810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extLst>
                  <a:ext uri="{0D108BD9-81ED-4DB2-BD59-A6C34878D82A}">
                    <a16:rowId xmlns:a16="http://schemas.microsoft.com/office/drawing/2014/main" val="217827363"/>
                  </a:ext>
                </a:extLst>
              </a:tr>
              <a:tr h="174338">
                <a:tc>
                  <a:txBody>
                    <a:bodyPr/>
                    <a:lstStyle/>
                    <a:p>
                      <a:pPr rtl="0" fontAlgn="b"/>
                      <a:r>
                        <a:rPr lang="en-US" sz="600" b="0" cap="none" spc="0">
                          <a:solidFill>
                            <a:schemeClr val="tx1"/>
                          </a:solidFill>
                          <a:effectLst/>
                          <a:latin typeface="Arial" panose="020B0604020202020204" pitchFamily="34" charset="0"/>
                        </a:rPr>
                        <a:t>PS2</a:t>
                      </a:r>
                    </a:p>
                  </a:txBody>
                  <a:tcPr marL="47882" marR="9983" marT="36832" marB="36832"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r>
                        <a:rPr lang="en-US" sz="600" b="0" cap="none" spc="0">
                          <a:solidFill>
                            <a:schemeClr val="tx1"/>
                          </a:solidFill>
                          <a:effectLst/>
                          <a:latin typeface="Arial" panose="020B0604020202020204" pitchFamily="34" charset="0"/>
                        </a:rPr>
                        <a:t>Sony</a:t>
                      </a:r>
                    </a:p>
                  </a:txBody>
                  <a:tcPr marL="47882" marR="9983" marT="36832" marB="36832"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r>
                        <a:rPr lang="en-US" sz="600" b="0" cap="none" spc="0">
                          <a:solidFill>
                            <a:schemeClr val="tx1"/>
                          </a:solidFill>
                          <a:effectLst/>
                          <a:latin typeface="Arial" panose="020B0604020202020204" pitchFamily="34" charset="0"/>
                        </a:rPr>
                        <a:t>PlayStation 2</a:t>
                      </a:r>
                    </a:p>
                  </a:txBody>
                  <a:tcPr marL="47882" marR="9983" marT="36832" marB="36832"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2079135553"/>
                  </a:ext>
                </a:extLst>
              </a:tr>
              <a:tr h="174338">
                <a:tc>
                  <a:txBody>
                    <a:bodyPr/>
                    <a:lstStyle/>
                    <a:p>
                      <a:pPr rtl="0" fontAlgn="b"/>
                      <a:r>
                        <a:rPr lang="en-US" sz="600" b="0" cap="none" spc="0">
                          <a:solidFill>
                            <a:schemeClr val="tx1"/>
                          </a:solidFill>
                          <a:effectLst/>
                          <a:latin typeface="Arial" panose="020B0604020202020204" pitchFamily="34" charset="0"/>
                        </a:rPr>
                        <a:t>SNES</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r>
                        <a:rPr lang="en-US" sz="600" b="0" cap="none" spc="0">
                          <a:solidFill>
                            <a:schemeClr val="tx1"/>
                          </a:solidFill>
                          <a:effectLst/>
                          <a:latin typeface="Arial" panose="020B0604020202020204" pitchFamily="34" charset="0"/>
                        </a:rPr>
                        <a:t>Nintendo</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r>
                        <a:rPr lang="en-US" sz="600" b="0" cap="none" spc="0">
                          <a:solidFill>
                            <a:schemeClr val="tx1"/>
                          </a:solidFill>
                          <a:effectLst/>
                          <a:latin typeface="Arial" panose="020B0604020202020204" pitchFamily="34" charset="0"/>
                        </a:rPr>
                        <a:t>Super Nintendo Entertainment System</a:t>
                      </a:r>
                    </a:p>
                  </a:txBody>
                  <a:tcPr marL="47882" marR="9983" marT="36832" marB="36832" anchor="b">
                    <a:lnL w="6350" cap="flat" cmpd="sng" algn="ctr">
                      <a:noFill/>
                      <a:prstDash val="solid"/>
                    </a:lnL>
                    <a:lnR w="3810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extLst>
                  <a:ext uri="{0D108BD9-81ED-4DB2-BD59-A6C34878D82A}">
                    <a16:rowId xmlns:a16="http://schemas.microsoft.com/office/drawing/2014/main" val="488997171"/>
                  </a:ext>
                </a:extLst>
              </a:tr>
              <a:tr h="174338">
                <a:tc>
                  <a:txBody>
                    <a:bodyPr/>
                    <a:lstStyle/>
                    <a:p>
                      <a:pPr rtl="0" fontAlgn="b"/>
                      <a:r>
                        <a:rPr lang="en-US" sz="600" b="0" cap="none" spc="0">
                          <a:solidFill>
                            <a:schemeClr val="tx1"/>
                          </a:solidFill>
                          <a:effectLst/>
                          <a:latin typeface="Arial" panose="020B0604020202020204" pitchFamily="34" charset="0"/>
                        </a:rPr>
                        <a:t>GBA</a:t>
                      </a:r>
                    </a:p>
                  </a:txBody>
                  <a:tcPr marL="47882" marR="9983" marT="36832" marB="36832"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r>
                        <a:rPr lang="en-US" sz="600" b="0" cap="none" spc="0">
                          <a:solidFill>
                            <a:schemeClr val="tx1"/>
                          </a:solidFill>
                          <a:effectLst/>
                          <a:latin typeface="Arial" panose="020B0604020202020204" pitchFamily="34" charset="0"/>
                        </a:rPr>
                        <a:t>Nintendo</a:t>
                      </a:r>
                    </a:p>
                  </a:txBody>
                  <a:tcPr marL="47882" marR="9983" marT="36832" marB="36832"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r>
                        <a:rPr lang="en-US" sz="600" b="0" cap="none" spc="0">
                          <a:solidFill>
                            <a:schemeClr val="tx1"/>
                          </a:solidFill>
                          <a:effectLst/>
                          <a:latin typeface="Arial" panose="020B0604020202020204" pitchFamily="34" charset="0"/>
                        </a:rPr>
                        <a:t>Game Boy Advance</a:t>
                      </a:r>
                    </a:p>
                  </a:txBody>
                  <a:tcPr marL="47882" marR="9983" marT="36832" marB="36832"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834223376"/>
                  </a:ext>
                </a:extLst>
              </a:tr>
              <a:tr h="174338">
                <a:tc>
                  <a:txBody>
                    <a:bodyPr/>
                    <a:lstStyle/>
                    <a:p>
                      <a:pPr rtl="0" fontAlgn="b"/>
                      <a:r>
                        <a:rPr lang="en-US" sz="600" b="0" cap="none" spc="0">
                          <a:solidFill>
                            <a:schemeClr val="tx1"/>
                          </a:solidFill>
                          <a:effectLst/>
                          <a:latin typeface="Arial" panose="020B0604020202020204" pitchFamily="34" charset="0"/>
                        </a:rPr>
                        <a:t>PS4</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r>
                        <a:rPr lang="en-US" sz="600" b="0" cap="none" spc="0">
                          <a:solidFill>
                            <a:schemeClr val="tx1"/>
                          </a:solidFill>
                          <a:effectLst/>
                          <a:latin typeface="Arial" panose="020B0604020202020204" pitchFamily="34" charset="0"/>
                        </a:rPr>
                        <a:t>Sony</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r>
                        <a:rPr lang="en-US" sz="600" b="0" cap="none" spc="0">
                          <a:solidFill>
                            <a:schemeClr val="tx1"/>
                          </a:solidFill>
                          <a:effectLst/>
                          <a:latin typeface="Arial" panose="020B0604020202020204" pitchFamily="34" charset="0"/>
                        </a:rPr>
                        <a:t>PlayStation 4</a:t>
                      </a:r>
                    </a:p>
                  </a:txBody>
                  <a:tcPr marL="47882" marR="9983" marT="36832" marB="36832" anchor="b">
                    <a:lnL w="6350" cap="flat" cmpd="sng" algn="ctr">
                      <a:noFill/>
                      <a:prstDash val="solid"/>
                    </a:lnL>
                    <a:lnR w="3810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extLst>
                  <a:ext uri="{0D108BD9-81ED-4DB2-BD59-A6C34878D82A}">
                    <a16:rowId xmlns:a16="http://schemas.microsoft.com/office/drawing/2014/main" val="2375862232"/>
                  </a:ext>
                </a:extLst>
              </a:tr>
              <a:tr h="174338">
                <a:tc>
                  <a:txBody>
                    <a:bodyPr/>
                    <a:lstStyle/>
                    <a:p>
                      <a:pPr rtl="0" fontAlgn="b"/>
                      <a:r>
                        <a:rPr lang="en-US" sz="600" b="0" cap="none" spc="0">
                          <a:solidFill>
                            <a:schemeClr val="tx1"/>
                          </a:solidFill>
                          <a:effectLst/>
                          <a:latin typeface="Arial" panose="020B0604020202020204" pitchFamily="34" charset="0"/>
                        </a:rPr>
                        <a:t>3DS</a:t>
                      </a:r>
                    </a:p>
                  </a:txBody>
                  <a:tcPr marL="47882" marR="9983" marT="36832" marB="36832"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r>
                        <a:rPr lang="en-US" sz="600" b="0" cap="none" spc="0">
                          <a:solidFill>
                            <a:schemeClr val="tx1"/>
                          </a:solidFill>
                          <a:effectLst/>
                          <a:latin typeface="Arial" panose="020B0604020202020204" pitchFamily="34" charset="0"/>
                        </a:rPr>
                        <a:t>Nintendo</a:t>
                      </a:r>
                    </a:p>
                  </a:txBody>
                  <a:tcPr marL="47882" marR="9983" marT="36832" marB="36832"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r>
                        <a:rPr lang="en-US" sz="600" b="0" cap="none" spc="0">
                          <a:solidFill>
                            <a:schemeClr val="tx1"/>
                          </a:solidFill>
                          <a:effectLst/>
                          <a:latin typeface="Arial" panose="020B0604020202020204" pitchFamily="34" charset="0"/>
                        </a:rPr>
                        <a:t>3DS</a:t>
                      </a:r>
                    </a:p>
                  </a:txBody>
                  <a:tcPr marL="47882" marR="9983" marT="36832" marB="36832"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1136094445"/>
                  </a:ext>
                </a:extLst>
              </a:tr>
              <a:tr h="174338">
                <a:tc>
                  <a:txBody>
                    <a:bodyPr/>
                    <a:lstStyle/>
                    <a:p>
                      <a:pPr rtl="0" fontAlgn="b"/>
                      <a:r>
                        <a:rPr lang="en-US" sz="600" b="0" cap="none" spc="0">
                          <a:solidFill>
                            <a:schemeClr val="tx1"/>
                          </a:solidFill>
                          <a:effectLst/>
                          <a:latin typeface="Arial" panose="020B0604020202020204" pitchFamily="34" charset="0"/>
                        </a:rPr>
                        <a:t>N64</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r>
                        <a:rPr lang="en-US" sz="600" b="0" cap="none" spc="0">
                          <a:solidFill>
                            <a:schemeClr val="tx1"/>
                          </a:solidFill>
                          <a:effectLst/>
                          <a:latin typeface="Arial" panose="020B0604020202020204" pitchFamily="34" charset="0"/>
                        </a:rPr>
                        <a:t>Nintendo</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r>
                        <a:rPr lang="en-US" sz="600" b="0" cap="none" spc="0">
                          <a:solidFill>
                            <a:schemeClr val="tx1"/>
                          </a:solidFill>
                          <a:effectLst/>
                          <a:latin typeface="Arial" panose="020B0604020202020204" pitchFamily="34" charset="0"/>
                        </a:rPr>
                        <a:t>Nintendo 64</a:t>
                      </a:r>
                    </a:p>
                  </a:txBody>
                  <a:tcPr marL="47882" marR="9983" marT="36832" marB="36832" anchor="b">
                    <a:lnL w="6350" cap="flat" cmpd="sng" algn="ctr">
                      <a:noFill/>
                      <a:prstDash val="solid"/>
                    </a:lnL>
                    <a:lnR w="3810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extLst>
                  <a:ext uri="{0D108BD9-81ED-4DB2-BD59-A6C34878D82A}">
                    <a16:rowId xmlns:a16="http://schemas.microsoft.com/office/drawing/2014/main" val="2850816650"/>
                  </a:ext>
                </a:extLst>
              </a:tr>
              <a:tr h="174338">
                <a:tc>
                  <a:txBody>
                    <a:bodyPr/>
                    <a:lstStyle/>
                    <a:p>
                      <a:pPr rtl="0" fontAlgn="b"/>
                      <a:r>
                        <a:rPr lang="en-US" sz="600" b="0" cap="none" spc="0">
                          <a:solidFill>
                            <a:schemeClr val="tx1"/>
                          </a:solidFill>
                          <a:effectLst/>
                          <a:latin typeface="Arial" panose="020B0604020202020204" pitchFamily="34" charset="0"/>
                        </a:rPr>
                        <a:t>PS</a:t>
                      </a:r>
                    </a:p>
                  </a:txBody>
                  <a:tcPr marL="47882" marR="9983" marT="36832" marB="36832"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r>
                        <a:rPr lang="en-US" sz="600" b="0" cap="none" spc="0">
                          <a:solidFill>
                            <a:schemeClr val="tx1"/>
                          </a:solidFill>
                          <a:effectLst/>
                          <a:latin typeface="Arial" panose="020B0604020202020204" pitchFamily="34" charset="0"/>
                        </a:rPr>
                        <a:t>Sony</a:t>
                      </a:r>
                    </a:p>
                  </a:txBody>
                  <a:tcPr marL="47882" marR="9983" marT="36832" marB="36832"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r>
                        <a:rPr lang="en-US" sz="600" b="0" cap="none" spc="0">
                          <a:solidFill>
                            <a:schemeClr val="tx1"/>
                          </a:solidFill>
                          <a:effectLst/>
                          <a:latin typeface="Arial" panose="020B0604020202020204" pitchFamily="34" charset="0"/>
                        </a:rPr>
                        <a:t>PlayStation</a:t>
                      </a:r>
                    </a:p>
                  </a:txBody>
                  <a:tcPr marL="47882" marR="9983" marT="36832" marB="36832"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1372496773"/>
                  </a:ext>
                </a:extLst>
              </a:tr>
              <a:tr h="174338">
                <a:tc>
                  <a:txBody>
                    <a:bodyPr/>
                    <a:lstStyle/>
                    <a:p>
                      <a:pPr rtl="0" fontAlgn="b"/>
                      <a:r>
                        <a:rPr lang="en-US" sz="600" b="0" cap="none" spc="0">
                          <a:solidFill>
                            <a:schemeClr val="tx1"/>
                          </a:solidFill>
                          <a:effectLst/>
                          <a:latin typeface="Arial" panose="020B0604020202020204" pitchFamily="34" charset="0"/>
                        </a:rPr>
                        <a:t>XB</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r>
                        <a:rPr lang="en-US" sz="600" b="0" cap="none" spc="0">
                          <a:solidFill>
                            <a:schemeClr val="tx1"/>
                          </a:solidFill>
                          <a:effectLst/>
                          <a:latin typeface="Arial" panose="020B0604020202020204" pitchFamily="34" charset="0"/>
                        </a:rPr>
                        <a:t>Microsoft</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r>
                        <a:rPr lang="en-US" sz="600" b="0" cap="none" spc="0">
                          <a:solidFill>
                            <a:schemeClr val="tx1"/>
                          </a:solidFill>
                          <a:effectLst/>
                          <a:latin typeface="Arial" panose="020B0604020202020204" pitchFamily="34" charset="0"/>
                        </a:rPr>
                        <a:t>Xbox</a:t>
                      </a:r>
                    </a:p>
                  </a:txBody>
                  <a:tcPr marL="47882" marR="9983" marT="36832" marB="36832" anchor="b">
                    <a:lnL w="6350" cap="flat" cmpd="sng" algn="ctr">
                      <a:noFill/>
                      <a:prstDash val="solid"/>
                    </a:lnL>
                    <a:lnR w="3810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extLst>
                  <a:ext uri="{0D108BD9-81ED-4DB2-BD59-A6C34878D82A}">
                    <a16:rowId xmlns:a16="http://schemas.microsoft.com/office/drawing/2014/main" val="2940503247"/>
                  </a:ext>
                </a:extLst>
              </a:tr>
              <a:tr h="174338">
                <a:tc>
                  <a:txBody>
                    <a:bodyPr/>
                    <a:lstStyle/>
                    <a:p>
                      <a:pPr rtl="0" fontAlgn="b"/>
                      <a:r>
                        <a:rPr lang="en-US" sz="600" b="0" cap="none" spc="0">
                          <a:solidFill>
                            <a:schemeClr val="tx1"/>
                          </a:solidFill>
                          <a:effectLst/>
                          <a:latin typeface="Arial" panose="020B0604020202020204" pitchFamily="34" charset="0"/>
                        </a:rPr>
                        <a:t>PC</a:t>
                      </a:r>
                    </a:p>
                  </a:txBody>
                  <a:tcPr marL="47882" marR="9983" marT="36832" marB="36832"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endParaRPr lang="en-US" sz="600" b="0" cap="none" spc="0">
                        <a:solidFill>
                          <a:schemeClr val="tx1"/>
                        </a:solidFill>
                        <a:effectLst/>
                        <a:latin typeface="Arial" panose="020B0604020202020204" pitchFamily="34" charset="0"/>
                      </a:endParaRPr>
                    </a:p>
                  </a:txBody>
                  <a:tcPr marL="47882" marR="9983" marT="36832" marB="36832"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endParaRPr lang="en-US" sz="600" cap="none" spc="0" dirty="0">
                        <a:solidFill>
                          <a:schemeClr val="tx1"/>
                        </a:solidFill>
                        <a:effectLst/>
                      </a:endParaRPr>
                    </a:p>
                  </a:txBody>
                  <a:tcPr marL="47882" marR="9983" marT="36832" marB="36832"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2852254431"/>
                  </a:ext>
                </a:extLst>
              </a:tr>
              <a:tr h="174338">
                <a:tc>
                  <a:txBody>
                    <a:bodyPr/>
                    <a:lstStyle/>
                    <a:p>
                      <a:pPr rtl="0" fontAlgn="b"/>
                      <a:r>
                        <a:rPr lang="en-US" sz="600" b="0" cap="none" spc="0">
                          <a:solidFill>
                            <a:schemeClr val="tx1"/>
                          </a:solidFill>
                          <a:effectLst/>
                          <a:latin typeface="Arial" panose="020B0604020202020204" pitchFamily="34" charset="0"/>
                        </a:rPr>
                        <a:t>2600</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r>
                        <a:rPr lang="en-US" sz="600" b="0" cap="none" spc="0">
                          <a:solidFill>
                            <a:schemeClr val="tx1"/>
                          </a:solidFill>
                          <a:effectLst/>
                          <a:latin typeface="Arial" panose="020B0604020202020204" pitchFamily="34" charset="0"/>
                        </a:rPr>
                        <a:t>Atari</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endParaRPr lang="en-US" sz="600" cap="none" spc="0">
                        <a:solidFill>
                          <a:schemeClr val="tx1"/>
                        </a:solidFill>
                        <a:effectLst/>
                      </a:endParaRPr>
                    </a:p>
                  </a:txBody>
                  <a:tcPr marL="47882" marR="9983" marT="36832" marB="36832" anchor="b">
                    <a:lnL w="6350" cap="flat" cmpd="sng" algn="ctr">
                      <a:noFill/>
                      <a:prstDash val="solid"/>
                    </a:lnL>
                    <a:lnR w="3810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extLst>
                  <a:ext uri="{0D108BD9-81ED-4DB2-BD59-A6C34878D82A}">
                    <a16:rowId xmlns:a16="http://schemas.microsoft.com/office/drawing/2014/main" val="286471176"/>
                  </a:ext>
                </a:extLst>
              </a:tr>
              <a:tr h="174338">
                <a:tc>
                  <a:txBody>
                    <a:bodyPr/>
                    <a:lstStyle/>
                    <a:p>
                      <a:pPr rtl="0" fontAlgn="b"/>
                      <a:r>
                        <a:rPr lang="en-US" sz="600" b="0" cap="none" spc="0">
                          <a:solidFill>
                            <a:schemeClr val="tx1"/>
                          </a:solidFill>
                          <a:effectLst/>
                          <a:latin typeface="Arial" panose="020B0604020202020204" pitchFamily="34" charset="0"/>
                        </a:rPr>
                        <a:t>PSP</a:t>
                      </a:r>
                    </a:p>
                  </a:txBody>
                  <a:tcPr marL="47882" marR="9983" marT="36832" marB="36832"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r>
                        <a:rPr lang="en-US" sz="600" b="0" cap="none" spc="0">
                          <a:solidFill>
                            <a:schemeClr val="tx1"/>
                          </a:solidFill>
                          <a:effectLst/>
                          <a:latin typeface="Arial" panose="020B0604020202020204" pitchFamily="34" charset="0"/>
                        </a:rPr>
                        <a:t>Sony</a:t>
                      </a:r>
                    </a:p>
                  </a:txBody>
                  <a:tcPr marL="47882" marR="9983" marT="36832" marB="36832"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r>
                        <a:rPr lang="en-US" sz="600" b="0" cap="none" spc="0">
                          <a:solidFill>
                            <a:schemeClr val="tx1"/>
                          </a:solidFill>
                          <a:effectLst/>
                          <a:latin typeface="Arial" panose="020B0604020202020204" pitchFamily="34" charset="0"/>
                        </a:rPr>
                        <a:t>PlayStation Portable</a:t>
                      </a:r>
                    </a:p>
                  </a:txBody>
                  <a:tcPr marL="47882" marR="9983" marT="36832" marB="36832"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1400674574"/>
                  </a:ext>
                </a:extLst>
              </a:tr>
              <a:tr h="174338">
                <a:tc>
                  <a:txBody>
                    <a:bodyPr/>
                    <a:lstStyle/>
                    <a:p>
                      <a:pPr rtl="0" fontAlgn="b"/>
                      <a:r>
                        <a:rPr lang="en-US" sz="600" b="0" cap="none" spc="0">
                          <a:solidFill>
                            <a:schemeClr val="tx1"/>
                          </a:solidFill>
                          <a:effectLst/>
                          <a:latin typeface="Arial" panose="020B0604020202020204" pitchFamily="34" charset="0"/>
                        </a:rPr>
                        <a:t>XOne</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r>
                        <a:rPr lang="en-US" sz="600" b="0" cap="none" spc="0">
                          <a:solidFill>
                            <a:schemeClr val="tx1"/>
                          </a:solidFill>
                          <a:effectLst/>
                          <a:latin typeface="Arial" panose="020B0604020202020204" pitchFamily="34" charset="0"/>
                        </a:rPr>
                        <a:t>Microsoft</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r>
                        <a:rPr lang="en-US" sz="600" b="0" cap="none" spc="0">
                          <a:solidFill>
                            <a:schemeClr val="tx1"/>
                          </a:solidFill>
                          <a:effectLst/>
                          <a:latin typeface="Arial" panose="020B0604020202020204" pitchFamily="34" charset="0"/>
                        </a:rPr>
                        <a:t>Xbox One</a:t>
                      </a:r>
                    </a:p>
                  </a:txBody>
                  <a:tcPr marL="47882" marR="9983" marT="36832" marB="36832" anchor="b">
                    <a:lnL w="6350" cap="flat" cmpd="sng" algn="ctr">
                      <a:noFill/>
                      <a:prstDash val="solid"/>
                    </a:lnL>
                    <a:lnR w="3810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extLst>
                  <a:ext uri="{0D108BD9-81ED-4DB2-BD59-A6C34878D82A}">
                    <a16:rowId xmlns:a16="http://schemas.microsoft.com/office/drawing/2014/main" val="4106584336"/>
                  </a:ext>
                </a:extLst>
              </a:tr>
              <a:tr h="174338">
                <a:tc>
                  <a:txBody>
                    <a:bodyPr/>
                    <a:lstStyle/>
                    <a:p>
                      <a:pPr rtl="0" fontAlgn="b"/>
                      <a:r>
                        <a:rPr lang="en-US" sz="600" b="0" cap="none" spc="0">
                          <a:solidFill>
                            <a:schemeClr val="tx1"/>
                          </a:solidFill>
                          <a:effectLst/>
                          <a:latin typeface="Arial" panose="020B0604020202020204" pitchFamily="34" charset="0"/>
                        </a:rPr>
                        <a:t>WiiU</a:t>
                      </a:r>
                    </a:p>
                  </a:txBody>
                  <a:tcPr marL="47882" marR="9983" marT="36832" marB="36832"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r>
                        <a:rPr lang="en-US" sz="600" b="0" cap="none" spc="0">
                          <a:solidFill>
                            <a:schemeClr val="tx1"/>
                          </a:solidFill>
                          <a:effectLst/>
                          <a:latin typeface="Arial" panose="020B0604020202020204" pitchFamily="34" charset="0"/>
                        </a:rPr>
                        <a:t>Nintendo</a:t>
                      </a:r>
                    </a:p>
                  </a:txBody>
                  <a:tcPr marL="47882" marR="9983" marT="36832" marB="36832"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r>
                        <a:rPr lang="en-US" sz="600" b="0" cap="none" spc="0">
                          <a:solidFill>
                            <a:schemeClr val="tx1"/>
                          </a:solidFill>
                          <a:effectLst/>
                          <a:latin typeface="Arial" panose="020B0604020202020204" pitchFamily="34" charset="0"/>
                        </a:rPr>
                        <a:t>Wii U</a:t>
                      </a:r>
                    </a:p>
                  </a:txBody>
                  <a:tcPr marL="47882" marR="9983" marT="36832" marB="36832"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1187723622"/>
                  </a:ext>
                </a:extLst>
              </a:tr>
              <a:tr h="174338">
                <a:tc>
                  <a:txBody>
                    <a:bodyPr/>
                    <a:lstStyle/>
                    <a:p>
                      <a:pPr rtl="0" fontAlgn="b"/>
                      <a:r>
                        <a:rPr lang="en-US" sz="600" b="0" cap="none" spc="0">
                          <a:solidFill>
                            <a:schemeClr val="tx1"/>
                          </a:solidFill>
                          <a:effectLst/>
                          <a:latin typeface="Arial" panose="020B0604020202020204" pitchFamily="34" charset="0"/>
                        </a:rPr>
                        <a:t>GC</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r>
                        <a:rPr lang="en-US" sz="600" b="0" cap="none" spc="0">
                          <a:solidFill>
                            <a:schemeClr val="tx1"/>
                          </a:solidFill>
                          <a:effectLst/>
                          <a:latin typeface="Arial" panose="020B0604020202020204" pitchFamily="34" charset="0"/>
                        </a:rPr>
                        <a:t>Nintendo</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r>
                        <a:rPr lang="en-US" sz="600" b="0" cap="none" spc="0">
                          <a:solidFill>
                            <a:schemeClr val="tx1"/>
                          </a:solidFill>
                          <a:effectLst/>
                          <a:latin typeface="Arial" panose="020B0604020202020204" pitchFamily="34" charset="0"/>
                        </a:rPr>
                        <a:t>GameCube</a:t>
                      </a:r>
                    </a:p>
                  </a:txBody>
                  <a:tcPr marL="47882" marR="9983" marT="36832" marB="36832" anchor="b">
                    <a:lnL w="6350" cap="flat" cmpd="sng" algn="ctr">
                      <a:noFill/>
                      <a:prstDash val="solid"/>
                    </a:lnL>
                    <a:lnR w="3810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extLst>
                  <a:ext uri="{0D108BD9-81ED-4DB2-BD59-A6C34878D82A}">
                    <a16:rowId xmlns:a16="http://schemas.microsoft.com/office/drawing/2014/main" val="131272548"/>
                  </a:ext>
                </a:extLst>
              </a:tr>
              <a:tr h="174338">
                <a:tc>
                  <a:txBody>
                    <a:bodyPr/>
                    <a:lstStyle/>
                    <a:p>
                      <a:pPr rtl="0" fontAlgn="b"/>
                      <a:r>
                        <a:rPr lang="en-US" sz="600" b="0" cap="none" spc="0">
                          <a:solidFill>
                            <a:schemeClr val="tx1"/>
                          </a:solidFill>
                          <a:effectLst/>
                          <a:latin typeface="Arial" panose="020B0604020202020204" pitchFamily="34" charset="0"/>
                        </a:rPr>
                        <a:t>GEN</a:t>
                      </a:r>
                    </a:p>
                  </a:txBody>
                  <a:tcPr marL="47882" marR="9983" marT="36832" marB="36832"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endParaRPr lang="en-US" sz="600" cap="none" spc="0">
                        <a:solidFill>
                          <a:schemeClr val="tx1"/>
                        </a:solidFill>
                        <a:effectLst/>
                      </a:endParaRPr>
                    </a:p>
                  </a:txBody>
                  <a:tcPr marL="47882" marR="9983" marT="36832" marB="36832"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endParaRPr lang="en-US" sz="600" cap="none" spc="0">
                        <a:solidFill>
                          <a:schemeClr val="tx1"/>
                        </a:solidFill>
                        <a:effectLst/>
                      </a:endParaRPr>
                    </a:p>
                  </a:txBody>
                  <a:tcPr marL="47882" marR="9983" marT="36832" marB="36832"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261728042"/>
                  </a:ext>
                </a:extLst>
              </a:tr>
              <a:tr h="174338">
                <a:tc>
                  <a:txBody>
                    <a:bodyPr/>
                    <a:lstStyle/>
                    <a:p>
                      <a:pPr rtl="0" fontAlgn="b"/>
                      <a:r>
                        <a:rPr lang="en-US" sz="600" b="0" cap="none" spc="0">
                          <a:solidFill>
                            <a:schemeClr val="tx1"/>
                          </a:solidFill>
                          <a:effectLst/>
                          <a:latin typeface="Arial" panose="020B0604020202020204" pitchFamily="34" charset="0"/>
                        </a:rPr>
                        <a:t>DC</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r>
                        <a:rPr lang="en-US" sz="600" b="0" cap="none" spc="0">
                          <a:solidFill>
                            <a:schemeClr val="tx1"/>
                          </a:solidFill>
                          <a:effectLst/>
                          <a:latin typeface="Arial" panose="020B0604020202020204" pitchFamily="34" charset="0"/>
                        </a:rPr>
                        <a:t>Sega</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endParaRPr lang="en-US" sz="600" cap="none" spc="0">
                        <a:solidFill>
                          <a:schemeClr val="tx1"/>
                        </a:solidFill>
                        <a:effectLst/>
                      </a:endParaRPr>
                    </a:p>
                  </a:txBody>
                  <a:tcPr marL="47882" marR="9983" marT="36832" marB="36832" anchor="b">
                    <a:lnL w="6350" cap="flat" cmpd="sng" algn="ctr">
                      <a:noFill/>
                      <a:prstDash val="solid"/>
                    </a:lnL>
                    <a:lnR w="3810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extLst>
                  <a:ext uri="{0D108BD9-81ED-4DB2-BD59-A6C34878D82A}">
                    <a16:rowId xmlns:a16="http://schemas.microsoft.com/office/drawing/2014/main" val="1385708059"/>
                  </a:ext>
                </a:extLst>
              </a:tr>
              <a:tr h="174338">
                <a:tc>
                  <a:txBody>
                    <a:bodyPr/>
                    <a:lstStyle/>
                    <a:p>
                      <a:pPr rtl="0" fontAlgn="b"/>
                      <a:r>
                        <a:rPr lang="en-US" sz="600" b="0" cap="none" spc="0">
                          <a:solidFill>
                            <a:schemeClr val="tx1"/>
                          </a:solidFill>
                          <a:effectLst/>
                          <a:latin typeface="Arial" panose="020B0604020202020204" pitchFamily="34" charset="0"/>
                        </a:rPr>
                        <a:t>PSV</a:t>
                      </a:r>
                    </a:p>
                  </a:txBody>
                  <a:tcPr marL="47882" marR="9983" marT="36832" marB="36832"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r>
                        <a:rPr lang="en-US" sz="600" b="0" cap="none" spc="0">
                          <a:solidFill>
                            <a:schemeClr val="tx1"/>
                          </a:solidFill>
                          <a:effectLst/>
                          <a:latin typeface="Arial" panose="020B0604020202020204" pitchFamily="34" charset="0"/>
                        </a:rPr>
                        <a:t>Sony</a:t>
                      </a:r>
                    </a:p>
                  </a:txBody>
                  <a:tcPr marL="47882" marR="9983" marT="36832" marB="36832"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r>
                        <a:rPr lang="en-US" sz="600" b="0" cap="none" spc="0">
                          <a:solidFill>
                            <a:schemeClr val="tx1"/>
                          </a:solidFill>
                          <a:effectLst/>
                          <a:latin typeface="Arial" panose="020B0604020202020204" pitchFamily="34" charset="0"/>
                        </a:rPr>
                        <a:t>PlayStation Vita</a:t>
                      </a:r>
                    </a:p>
                  </a:txBody>
                  <a:tcPr marL="47882" marR="9983" marT="36832" marB="36832"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1944854953"/>
                  </a:ext>
                </a:extLst>
              </a:tr>
              <a:tr h="174338">
                <a:tc>
                  <a:txBody>
                    <a:bodyPr/>
                    <a:lstStyle/>
                    <a:p>
                      <a:pPr rtl="0" fontAlgn="b"/>
                      <a:r>
                        <a:rPr lang="en-US" sz="600" b="0" cap="none" spc="0">
                          <a:solidFill>
                            <a:schemeClr val="tx1"/>
                          </a:solidFill>
                          <a:effectLst/>
                          <a:latin typeface="Arial" panose="020B0604020202020204" pitchFamily="34" charset="0"/>
                        </a:rPr>
                        <a:t>SAT</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r>
                        <a:rPr lang="en-US" sz="600" b="0" cap="none" spc="0">
                          <a:solidFill>
                            <a:schemeClr val="tx1"/>
                          </a:solidFill>
                          <a:effectLst/>
                          <a:latin typeface="Arial" panose="020B0604020202020204" pitchFamily="34" charset="0"/>
                        </a:rPr>
                        <a:t>Sega</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endParaRPr lang="en-US" sz="600" cap="none" spc="0">
                        <a:solidFill>
                          <a:schemeClr val="tx1"/>
                        </a:solidFill>
                        <a:effectLst/>
                      </a:endParaRPr>
                    </a:p>
                  </a:txBody>
                  <a:tcPr marL="47882" marR="9983" marT="36832" marB="36832" anchor="b">
                    <a:lnL w="6350" cap="flat" cmpd="sng" algn="ctr">
                      <a:noFill/>
                      <a:prstDash val="solid"/>
                    </a:lnL>
                    <a:lnR w="3810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extLst>
                  <a:ext uri="{0D108BD9-81ED-4DB2-BD59-A6C34878D82A}">
                    <a16:rowId xmlns:a16="http://schemas.microsoft.com/office/drawing/2014/main" val="2121797474"/>
                  </a:ext>
                </a:extLst>
              </a:tr>
              <a:tr h="174338">
                <a:tc>
                  <a:txBody>
                    <a:bodyPr/>
                    <a:lstStyle/>
                    <a:p>
                      <a:pPr rtl="0" fontAlgn="b"/>
                      <a:r>
                        <a:rPr lang="en-US" sz="600" b="0" cap="none" spc="0">
                          <a:solidFill>
                            <a:schemeClr val="tx1"/>
                          </a:solidFill>
                          <a:effectLst/>
                          <a:latin typeface="Arial" panose="020B0604020202020204" pitchFamily="34" charset="0"/>
                        </a:rPr>
                        <a:t>SCD</a:t>
                      </a:r>
                    </a:p>
                  </a:txBody>
                  <a:tcPr marL="47882" marR="9983" marT="36832" marB="36832"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r>
                        <a:rPr lang="en-US" sz="600" b="0" cap="none" spc="0">
                          <a:solidFill>
                            <a:schemeClr val="tx1"/>
                          </a:solidFill>
                          <a:effectLst/>
                          <a:latin typeface="Arial" panose="020B0604020202020204" pitchFamily="34" charset="0"/>
                        </a:rPr>
                        <a:t>Nintendo</a:t>
                      </a:r>
                    </a:p>
                  </a:txBody>
                  <a:tcPr marL="47882" marR="9983" marT="36832" marB="36832"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r>
                        <a:rPr lang="en-US" sz="600" b="0" cap="none" spc="0">
                          <a:solidFill>
                            <a:schemeClr val="tx1"/>
                          </a:solidFill>
                          <a:effectLst/>
                          <a:latin typeface="Arial" panose="020B0604020202020204" pitchFamily="34" charset="0"/>
                        </a:rPr>
                        <a:t>Supplemental Computing Device</a:t>
                      </a:r>
                    </a:p>
                  </a:txBody>
                  <a:tcPr marL="47882" marR="9983" marT="36832" marB="36832"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848146972"/>
                  </a:ext>
                </a:extLst>
              </a:tr>
              <a:tr h="174338">
                <a:tc>
                  <a:txBody>
                    <a:bodyPr/>
                    <a:lstStyle/>
                    <a:p>
                      <a:pPr rtl="0" fontAlgn="b"/>
                      <a:r>
                        <a:rPr lang="en-US" sz="600" b="0" cap="none" spc="0">
                          <a:solidFill>
                            <a:schemeClr val="tx1"/>
                          </a:solidFill>
                          <a:effectLst/>
                          <a:latin typeface="Arial" panose="020B0604020202020204" pitchFamily="34" charset="0"/>
                        </a:rPr>
                        <a:t>WS</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r>
                        <a:rPr lang="en-US" sz="600" b="0" cap="none" spc="0">
                          <a:solidFill>
                            <a:schemeClr val="tx1"/>
                          </a:solidFill>
                          <a:effectLst/>
                          <a:latin typeface="Arial" panose="020B0604020202020204" pitchFamily="34" charset="0"/>
                        </a:rPr>
                        <a:t>Bandai</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endParaRPr lang="en-US" sz="600" cap="none" spc="0">
                        <a:solidFill>
                          <a:schemeClr val="tx1"/>
                        </a:solidFill>
                        <a:effectLst/>
                      </a:endParaRPr>
                    </a:p>
                  </a:txBody>
                  <a:tcPr marL="47882" marR="9983" marT="36832" marB="36832" anchor="b">
                    <a:lnL w="6350" cap="flat" cmpd="sng" algn="ctr">
                      <a:noFill/>
                      <a:prstDash val="solid"/>
                    </a:lnL>
                    <a:lnR w="3810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extLst>
                  <a:ext uri="{0D108BD9-81ED-4DB2-BD59-A6C34878D82A}">
                    <a16:rowId xmlns:a16="http://schemas.microsoft.com/office/drawing/2014/main" val="3787030958"/>
                  </a:ext>
                </a:extLst>
              </a:tr>
              <a:tr h="174338">
                <a:tc>
                  <a:txBody>
                    <a:bodyPr/>
                    <a:lstStyle/>
                    <a:p>
                      <a:pPr rtl="0" fontAlgn="b"/>
                      <a:r>
                        <a:rPr lang="en-US" sz="600" b="0" cap="none" spc="0">
                          <a:solidFill>
                            <a:schemeClr val="tx1"/>
                          </a:solidFill>
                          <a:effectLst/>
                          <a:latin typeface="Arial" panose="020B0604020202020204" pitchFamily="34" charset="0"/>
                        </a:rPr>
                        <a:t>NG</a:t>
                      </a:r>
                    </a:p>
                  </a:txBody>
                  <a:tcPr marL="47882" marR="9983" marT="36832" marB="36832"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endParaRPr lang="en-US" sz="600" b="0" cap="none" spc="0">
                        <a:solidFill>
                          <a:schemeClr val="tx1"/>
                        </a:solidFill>
                        <a:effectLst/>
                        <a:latin typeface="Arial" panose="020B0604020202020204" pitchFamily="34" charset="0"/>
                      </a:endParaRPr>
                    </a:p>
                  </a:txBody>
                  <a:tcPr marL="47882" marR="9983" marT="36832" marB="36832"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endParaRPr lang="en-US" sz="600" cap="none" spc="0">
                        <a:solidFill>
                          <a:schemeClr val="tx1"/>
                        </a:solidFill>
                        <a:effectLst/>
                      </a:endParaRPr>
                    </a:p>
                  </a:txBody>
                  <a:tcPr marL="47882" marR="9983" marT="36832" marB="36832"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2055027857"/>
                  </a:ext>
                </a:extLst>
              </a:tr>
              <a:tr h="174338">
                <a:tc>
                  <a:txBody>
                    <a:bodyPr/>
                    <a:lstStyle/>
                    <a:p>
                      <a:pPr rtl="0" fontAlgn="b"/>
                      <a:r>
                        <a:rPr lang="en-US" sz="600" b="0" cap="none" spc="0">
                          <a:solidFill>
                            <a:schemeClr val="tx1"/>
                          </a:solidFill>
                          <a:effectLst/>
                          <a:latin typeface="Arial" panose="020B0604020202020204" pitchFamily="34" charset="0"/>
                        </a:rPr>
                        <a:t>TG16</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r>
                        <a:rPr lang="en-US" sz="600" b="0" cap="none" spc="0">
                          <a:solidFill>
                            <a:schemeClr val="tx1"/>
                          </a:solidFill>
                          <a:effectLst/>
                          <a:latin typeface="Arial" panose="020B0604020202020204" pitchFamily="34" charset="0"/>
                        </a:rPr>
                        <a:t>NEC and Hudson Soft</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endParaRPr lang="en-US" sz="600" cap="none" spc="0">
                        <a:solidFill>
                          <a:schemeClr val="tx1"/>
                        </a:solidFill>
                        <a:effectLst/>
                      </a:endParaRPr>
                    </a:p>
                  </a:txBody>
                  <a:tcPr marL="47882" marR="9983" marT="36832" marB="36832" anchor="b">
                    <a:lnL w="6350" cap="flat" cmpd="sng" algn="ctr">
                      <a:noFill/>
                      <a:prstDash val="solid"/>
                    </a:lnL>
                    <a:lnR w="3810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extLst>
                  <a:ext uri="{0D108BD9-81ED-4DB2-BD59-A6C34878D82A}">
                    <a16:rowId xmlns:a16="http://schemas.microsoft.com/office/drawing/2014/main" val="746914620"/>
                  </a:ext>
                </a:extLst>
              </a:tr>
              <a:tr h="174338">
                <a:tc>
                  <a:txBody>
                    <a:bodyPr/>
                    <a:lstStyle/>
                    <a:p>
                      <a:pPr rtl="0" fontAlgn="b"/>
                      <a:r>
                        <a:rPr lang="en-US" sz="600" b="0" cap="none" spc="0">
                          <a:solidFill>
                            <a:schemeClr val="tx1"/>
                          </a:solidFill>
                          <a:effectLst/>
                          <a:latin typeface="Arial" panose="020B0604020202020204" pitchFamily="34" charset="0"/>
                        </a:rPr>
                        <a:t>3DO</a:t>
                      </a:r>
                    </a:p>
                  </a:txBody>
                  <a:tcPr marL="47882" marR="9983" marT="36832" marB="36832"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r>
                        <a:rPr lang="en-US" sz="600" b="0" cap="none" spc="0">
                          <a:solidFill>
                            <a:schemeClr val="tx1"/>
                          </a:solidFill>
                          <a:effectLst/>
                          <a:latin typeface="Arial" panose="020B0604020202020204" pitchFamily="34" charset="0"/>
                        </a:rPr>
                        <a:t>Studio3DO</a:t>
                      </a:r>
                    </a:p>
                  </a:txBody>
                  <a:tcPr marL="47882" marR="9983" marT="36832" marB="36832"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tc>
                  <a:txBody>
                    <a:bodyPr/>
                    <a:lstStyle/>
                    <a:p>
                      <a:pPr rtl="0" fontAlgn="b"/>
                      <a:endParaRPr lang="en-US" sz="600" cap="none" spc="0">
                        <a:solidFill>
                          <a:schemeClr val="tx1"/>
                        </a:solidFill>
                        <a:effectLst/>
                      </a:endParaRPr>
                    </a:p>
                  </a:txBody>
                  <a:tcPr marL="47882" marR="9983" marT="36832" marB="36832"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4195996412"/>
                  </a:ext>
                </a:extLst>
              </a:tr>
              <a:tr h="174338">
                <a:tc>
                  <a:txBody>
                    <a:bodyPr/>
                    <a:lstStyle/>
                    <a:p>
                      <a:pPr rtl="0" fontAlgn="b"/>
                      <a:r>
                        <a:rPr lang="en-US" sz="600" b="0" cap="none" spc="0">
                          <a:solidFill>
                            <a:schemeClr val="tx1"/>
                          </a:solidFill>
                          <a:effectLst/>
                          <a:latin typeface="Arial" panose="020B0604020202020204" pitchFamily="34" charset="0"/>
                        </a:rPr>
                        <a:t>GG</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r>
                        <a:rPr lang="en-US" sz="600" b="0" cap="none" spc="0">
                          <a:solidFill>
                            <a:schemeClr val="tx1"/>
                          </a:solidFill>
                          <a:effectLst/>
                          <a:latin typeface="Arial" panose="020B0604020202020204" pitchFamily="34" charset="0"/>
                        </a:rPr>
                        <a:t>Sega</a:t>
                      </a:r>
                    </a:p>
                  </a:txBody>
                  <a:tcPr marL="47882" marR="9983" marT="36832" marB="36832" anchor="b">
                    <a:lnL w="6350" cap="flat" cmpd="sng" algn="ctr">
                      <a:noFill/>
                      <a:prstDash val="solid"/>
                    </a:lnL>
                    <a:lnR w="635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tc>
                  <a:txBody>
                    <a:bodyPr/>
                    <a:lstStyle/>
                    <a:p>
                      <a:pPr rtl="0" fontAlgn="b"/>
                      <a:endParaRPr lang="en-US" sz="600" cap="none" spc="0">
                        <a:solidFill>
                          <a:schemeClr val="tx1"/>
                        </a:solidFill>
                        <a:effectLst/>
                      </a:endParaRPr>
                    </a:p>
                  </a:txBody>
                  <a:tcPr marL="47882" marR="9983" marT="36832" marB="36832" anchor="b">
                    <a:lnL w="6350" cap="flat" cmpd="sng" algn="ctr">
                      <a:noFill/>
                      <a:prstDash val="solid"/>
                    </a:lnL>
                    <a:lnR w="38100" cap="flat" cmpd="sng" algn="ctr">
                      <a:noFill/>
                      <a:prstDash val="solid"/>
                    </a:lnR>
                    <a:lnT w="6350" cap="flat" cmpd="sng" algn="ctr">
                      <a:noFill/>
                      <a:prstDash val="solid"/>
                    </a:lnT>
                    <a:lnB w="6350" cap="flat" cmpd="sng" algn="ctr">
                      <a:solidFill>
                        <a:schemeClr val="tx1">
                          <a:lumMod val="75000"/>
                          <a:lumOff val="25000"/>
                        </a:schemeClr>
                      </a:solidFill>
                      <a:prstDash val="solid"/>
                    </a:lnB>
                    <a:solidFill>
                      <a:schemeClr val="bg1">
                        <a:lumMod val="95000"/>
                      </a:schemeClr>
                    </a:solidFill>
                  </a:tcPr>
                </a:tc>
                <a:extLst>
                  <a:ext uri="{0D108BD9-81ED-4DB2-BD59-A6C34878D82A}">
                    <a16:rowId xmlns:a16="http://schemas.microsoft.com/office/drawing/2014/main" val="361237813"/>
                  </a:ext>
                </a:extLst>
              </a:tr>
              <a:tr h="174338">
                <a:tc>
                  <a:txBody>
                    <a:bodyPr/>
                    <a:lstStyle/>
                    <a:p>
                      <a:pPr rtl="0" fontAlgn="b"/>
                      <a:r>
                        <a:rPr lang="en-US" sz="600" b="0" cap="none" spc="0">
                          <a:solidFill>
                            <a:schemeClr val="tx1"/>
                          </a:solidFill>
                          <a:effectLst/>
                          <a:latin typeface="Arial" panose="020B0604020202020204" pitchFamily="34" charset="0"/>
                        </a:rPr>
                        <a:t>PCFX</a:t>
                      </a:r>
                    </a:p>
                  </a:txBody>
                  <a:tcPr marL="47882" marR="9983" marT="36832" marB="36832" anchor="b">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rtl="0" fontAlgn="b"/>
                      <a:r>
                        <a:rPr lang="en-US" sz="600" b="0" cap="none" spc="0">
                          <a:solidFill>
                            <a:schemeClr val="tx1"/>
                          </a:solidFill>
                          <a:effectLst/>
                          <a:latin typeface="Arial" panose="020B0604020202020204" pitchFamily="34" charset="0"/>
                        </a:rPr>
                        <a:t>NEC and Hudson Soft</a:t>
                      </a:r>
                    </a:p>
                  </a:txBody>
                  <a:tcPr marL="47882" marR="9983" marT="36832" marB="36832"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rtl="0" fontAlgn="b"/>
                      <a:endParaRPr lang="en-US" sz="600" cap="none" spc="0" dirty="0">
                        <a:solidFill>
                          <a:schemeClr val="tx1"/>
                        </a:solidFill>
                        <a:effectLst/>
                      </a:endParaRPr>
                    </a:p>
                  </a:txBody>
                  <a:tcPr marL="47882" marR="9983" marT="36832" marB="36832" anchor="b">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56194431"/>
                  </a:ext>
                </a:extLst>
              </a:tr>
            </a:tbl>
          </a:graphicData>
        </a:graphic>
      </p:graphicFrame>
      <p:pic>
        <p:nvPicPr>
          <p:cNvPr id="8" name="Picture 2">
            <a:extLst>
              <a:ext uri="{FF2B5EF4-FFF2-40B4-BE49-F238E27FC236}">
                <a16:creationId xmlns:a16="http://schemas.microsoft.com/office/drawing/2014/main" id="{6AC24AA9-106E-B945-B550-131100804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175" y="2388753"/>
            <a:ext cx="5875913" cy="363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436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5C220BB1-4772-A14C-9F25-160E6851A6C4}"/>
              </a:ext>
            </a:extLst>
          </p:cNvPr>
          <p:cNvGraphicFramePr>
            <a:graphicFrameLocks noGrp="1"/>
          </p:cNvGraphicFramePr>
          <p:nvPr>
            <p:extLst>
              <p:ext uri="{D42A27DB-BD31-4B8C-83A1-F6EECF244321}">
                <p14:modId xmlns:p14="http://schemas.microsoft.com/office/powerpoint/2010/main" val="2044622058"/>
              </p:ext>
            </p:extLst>
          </p:nvPr>
        </p:nvGraphicFramePr>
        <p:xfrm>
          <a:off x="6099175" y="324789"/>
          <a:ext cx="4660899" cy="1751011"/>
        </p:xfrm>
        <a:graphic>
          <a:graphicData uri="http://schemas.openxmlformats.org/drawingml/2006/table">
            <a:tbl>
              <a:tblPr bandRow="1"/>
              <a:tblGrid>
                <a:gridCol w="884427">
                  <a:extLst>
                    <a:ext uri="{9D8B030D-6E8A-4147-A177-3AD203B41FA5}">
                      <a16:colId xmlns:a16="http://schemas.microsoft.com/office/drawing/2014/main" val="334297829"/>
                    </a:ext>
                  </a:extLst>
                </a:gridCol>
                <a:gridCol w="1741952">
                  <a:extLst>
                    <a:ext uri="{9D8B030D-6E8A-4147-A177-3AD203B41FA5}">
                      <a16:colId xmlns:a16="http://schemas.microsoft.com/office/drawing/2014/main" val="1897695726"/>
                    </a:ext>
                  </a:extLst>
                </a:gridCol>
                <a:gridCol w="2034520">
                  <a:extLst>
                    <a:ext uri="{9D8B030D-6E8A-4147-A177-3AD203B41FA5}">
                      <a16:colId xmlns:a16="http://schemas.microsoft.com/office/drawing/2014/main" val="1786654873"/>
                    </a:ext>
                  </a:extLst>
                </a:gridCol>
              </a:tblGrid>
              <a:tr h="475856">
                <a:tc>
                  <a:txBody>
                    <a:bodyPr/>
                    <a:lstStyle/>
                    <a:p>
                      <a:pPr rtl="0" fontAlgn="b"/>
                      <a:r>
                        <a:rPr lang="en-US" sz="1400" i="1">
                          <a:solidFill>
                            <a:srgbClr val="000000"/>
                          </a:solidFill>
                          <a:effectLst/>
                        </a:rPr>
                        <a:t>Company</a:t>
                      </a:r>
                    </a:p>
                  </a:txBody>
                  <a:tcPr marL="21815" marR="21815" marT="14543" marB="1454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rtl="0" fontAlgn="b"/>
                      <a:r>
                        <a:rPr lang="en-US" sz="1400">
                          <a:solidFill>
                            <a:srgbClr val="FFFFFF"/>
                          </a:solidFill>
                          <a:effectLst/>
                        </a:rPr>
                        <a:t>AVERAGE of Global_Sales</a:t>
                      </a:r>
                    </a:p>
                  </a:txBody>
                  <a:tcPr marL="21815" marR="21815" marT="14543" marB="1454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666666"/>
                    </a:solidFill>
                  </a:tcPr>
                </a:tc>
                <a:tc>
                  <a:txBody>
                    <a:bodyPr/>
                    <a:lstStyle/>
                    <a:p>
                      <a:pPr rtl="0" fontAlgn="b"/>
                      <a:r>
                        <a:rPr lang="en-US" sz="1400">
                          <a:solidFill>
                            <a:srgbClr val="FFFFFF"/>
                          </a:solidFill>
                          <a:effectLst/>
                        </a:rPr>
                        <a:t>AVERAGE of Critic_User_Score</a:t>
                      </a:r>
                    </a:p>
                  </a:txBody>
                  <a:tcPr marL="21815" marR="21815" marT="14543" marB="1454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666666"/>
                    </a:solidFill>
                  </a:tcPr>
                </a:tc>
                <a:extLst>
                  <a:ext uri="{0D108BD9-81ED-4DB2-BD59-A6C34878D82A}">
                    <a16:rowId xmlns:a16="http://schemas.microsoft.com/office/drawing/2014/main" val="1340656112"/>
                  </a:ext>
                </a:extLst>
              </a:tr>
              <a:tr h="266433">
                <a:tc>
                  <a:txBody>
                    <a:bodyPr/>
                    <a:lstStyle/>
                    <a:p>
                      <a:pPr rtl="0" fontAlgn="b"/>
                      <a:r>
                        <a:rPr lang="en-US" sz="1400">
                          <a:solidFill>
                            <a:srgbClr val="000000"/>
                          </a:solidFill>
                          <a:effectLst/>
                        </a:rPr>
                        <a:t>Nintendo</a:t>
                      </a:r>
                    </a:p>
                  </a:txBody>
                  <a:tcPr marL="21815" marR="21815" marT="14543" marB="1454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400">
                          <a:solidFill>
                            <a:srgbClr val="000000"/>
                          </a:solidFill>
                          <a:effectLst/>
                        </a:rPr>
                        <a:t>0.8587979684</a:t>
                      </a:r>
                    </a:p>
                  </a:txBody>
                  <a:tcPr marL="21815" marR="21815" marT="14543" marB="1454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400">
                          <a:solidFill>
                            <a:srgbClr val="000000"/>
                          </a:solidFill>
                          <a:effectLst/>
                        </a:rPr>
                        <a:t>6.969567508</a:t>
                      </a:r>
                    </a:p>
                  </a:txBody>
                  <a:tcPr marL="21815" marR="21815" marT="14543" marB="1454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789803112"/>
                  </a:ext>
                </a:extLst>
              </a:tr>
              <a:tr h="266433">
                <a:tc>
                  <a:txBody>
                    <a:bodyPr/>
                    <a:lstStyle/>
                    <a:p>
                      <a:pPr rtl="0" fontAlgn="b"/>
                      <a:r>
                        <a:rPr lang="en-US" sz="1400">
                          <a:solidFill>
                            <a:srgbClr val="000000"/>
                          </a:solidFill>
                          <a:effectLst/>
                        </a:rPr>
                        <a:t>Sony</a:t>
                      </a:r>
                    </a:p>
                  </a:txBody>
                  <a:tcPr marL="21815" marR="21815" marT="14543" marB="1454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400">
                          <a:solidFill>
                            <a:srgbClr val="000000"/>
                          </a:solidFill>
                          <a:effectLst/>
                        </a:rPr>
                        <a:t>0.854828938</a:t>
                      </a:r>
                    </a:p>
                  </a:txBody>
                  <a:tcPr marL="21815" marR="21815" marT="14543" marB="1454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400">
                          <a:solidFill>
                            <a:srgbClr val="000000"/>
                          </a:solidFill>
                          <a:effectLst/>
                        </a:rPr>
                        <a:t>7.115632253</a:t>
                      </a:r>
                    </a:p>
                  </a:txBody>
                  <a:tcPr marL="21815" marR="21815" marT="14543" marB="1454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820532188"/>
                  </a:ext>
                </a:extLst>
              </a:tr>
              <a:tr h="266433">
                <a:tc>
                  <a:txBody>
                    <a:bodyPr/>
                    <a:lstStyle/>
                    <a:p>
                      <a:pPr rtl="0" fontAlgn="b"/>
                      <a:r>
                        <a:rPr lang="en-US" sz="1400">
                          <a:solidFill>
                            <a:srgbClr val="000000"/>
                          </a:solidFill>
                          <a:effectLst/>
                        </a:rPr>
                        <a:t>Microsoft</a:t>
                      </a:r>
                    </a:p>
                  </a:txBody>
                  <a:tcPr marL="21815" marR="21815" marT="14543" marB="1454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400">
                          <a:solidFill>
                            <a:srgbClr val="000000"/>
                          </a:solidFill>
                          <a:effectLst/>
                        </a:rPr>
                        <a:t>0.755335019</a:t>
                      </a:r>
                    </a:p>
                  </a:txBody>
                  <a:tcPr marL="21815" marR="21815" marT="14543" marB="1454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400">
                          <a:solidFill>
                            <a:srgbClr val="000000"/>
                          </a:solidFill>
                          <a:effectLst/>
                        </a:rPr>
                        <a:t>6.924912649</a:t>
                      </a:r>
                    </a:p>
                  </a:txBody>
                  <a:tcPr marL="21815" marR="21815" marT="14543" marB="1454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618849492"/>
                  </a:ext>
                </a:extLst>
              </a:tr>
              <a:tr h="475856">
                <a:tc>
                  <a:txBody>
                    <a:bodyPr/>
                    <a:lstStyle/>
                    <a:p>
                      <a:pPr rtl="0" fontAlgn="b"/>
                      <a:r>
                        <a:rPr lang="en-US" sz="1400" b="1">
                          <a:solidFill>
                            <a:srgbClr val="000000"/>
                          </a:solidFill>
                          <a:effectLst/>
                        </a:rPr>
                        <a:t>Grand Total</a:t>
                      </a:r>
                    </a:p>
                  </a:txBody>
                  <a:tcPr marL="21815" marR="21815" marT="14543" marB="1454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r" rtl="0" fontAlgn="b"/>
                      <a:r>
                        <a:rPr lang="en-US" sz="1400" b="1">
                          <a:solidFill>
                            <a:srgbClr val="000000"/>
                          </a:solidFill>
                          <a:effectLst/>
                        </a:rPr>
                        <a:t>0.8304188312</a:t>
                      </a:r>
                    </a:p>
                  </a:txBody>
                  <a:tcPr marL="21815" marR="21815" marT="14543" marB="1454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r" rtl="0" fontAlgn="b"/>
                      <a:r>
                        <a:rPr lang="en-US" sz="1400" b="1" dirty="0">
                          <a:solidFill>
                            <a:srgbClr val="000000"/>
                          </a:solidFill>
                          <a:effectLst/>
                        </a:rPr>
                        <a:t>7.024634665</a:t>
                      </a:r>
                    </a:p>
                  </a:txBody>
                  <a:tcPr marL="21815" marR="21815" marT="14543" marB="1454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2223043844"/>
                  </a:ext>
                </a:extLst>
              </a:tr>
            </a:tbl>
          </a:graphicData>
        </a:graphic>
      </p:graphicFrame>
      <p:graphicFrame>
        <p:nvGraphicFramePr>
          <p:cNvPr id="6" name="Table 5">
            <a:extLst>
              <a:ext uri="{FF2B5EF4-FFF2-40B4-BE49-F238E27FC236}">
                <a16:creationId xmlns:a16="http://schemas.microsoft.com/office/drawing/2014/main" id="{68742415-7498-6C4A-B27F-8CE1A6590BE7}"/>
              </a:ext>
            </a:extLst>
          </p:cNvPr>
          <p:cNvGraphicFramePr>
            <a:graphicFrameLocks noGrp="1"/>
          </p:cNvGraphicFramePr>
          <p:nvPr>
            <p:extLst>
              <p:ext uri="{D42A27DB-BD31-4B8C-83A1-F6EECF244321}">
                <p14:modId xmlns:p14="http://schemas.microsoft.com/office/powerpoint/2010/main" val="4101290694"/>
              </p:ext>
            </p:extLst>
          </p:nvPr>
        </p:nvGraphicFramePr>
        <p:xfrm>
          <a:off x="6099175" y="2433356"/>
          <a:ext cx="4660899" cy="4057645"/>
        </p:xfrm>
        <a:graphic>
          <a:graphicData uri="http://schemas.openxmlformats.org/drawingml/2006/table">
            <a:tbl>
              <a:tblPr bandRow="1"/>
              <a:tblGrid>
                <a:gridCol w="1082164">
                  <a:extLst>
                    <a:ext uri="{9D8B030D-6E8A-4147-A177-3AD203B41FA5}">
                      <a16:colId xmlns:a16="http://schemas.microsoft.com/office/drawing/2014/main" val="4146979688"/>
                    </a:ext>
                  </a:extLst>
                </a:gridCol>
                <a:gridCol w="1651724">
                  <a:extLst>
                    <a:ext uri="{9D8B030D-6E8A-4147-A177-3AD203B41FA5}">
                      <a16:colId xmlns:a16="http://schemas.microsoft.com/office/drawing/2014/main" val="1941678184"/>
                    </a:ext>
                  </a:extLst>
                </a:gridCol>
                <a:gridCol w="1927011">
                  <a:extLst>
                    <a:ext uri="{9D8B030D-6E8A-4147-A177-3AD203B41FA5}">
                      <a16:colId xmlns:a16="http://schemas.microsoft.com/office/drawing/2014/main" val="3402800120"/>
                    </a:ext>
                  </a:extLst>
                </a:gridCol>
              </a:tblGrid>
              <a:tr h="384425">
                <a:tc>
                  <a:txBody>
                    <a:bodyPr/>
                    <a:lstStyle/>
                    <a:p>
                      <a:pPr rtl="0" fontAlgn="b"/>
                      <a:r>
                        <a:rPr lang="en-US" sz="1100" i="1">
                          <a:solidFill>
                            <a:srgbClr val="000000"/>
                          </a:solidFill>
                          <a:effectLst/>
                        </a:rPr>
                        <a:t>Platform</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rtl="0" fontAlgn="b"/>
                      <a:r>
                        <a:rPr lang="en-US" sz="1100">
                          <a:solidFill>
                            <a:srgbClr val="FFFFFF"/>
                          </a:solidFill>
                          <a:effectLst/>
                        </a:rPr>
                        <a:t>AVERAGE of Global_Sales</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666666"/>
                    </a:solidFill>
                  </a:tcPr>
                </a:tc>
                <a:tc>
                  <a:txBody>
                    <a:bodyPr/>
                    <a:lstStyle/>
                    <a:p>
                      <a:pPr rtl="0" fontAlgn="b"/>
                      <a:r>
                        <a:rPr lang="en-US" sz="1100">
                          <a:solidFill>
                            <a:srgbClr val="FFFFFF"/>
                          </a:solidFill>
                          <a:effectLst/>
                        </a:rPr>
                        <a:t>AVERAGE of Critic_User_Score</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666666"/>
                    </a:solidFill>
                  </a:tcPr>
                </a:tc>
                <a:extLst>
                  <a:ext uri="{0D108BD9-81ED-4DB2-BD59-A6C34878D82A}">
                    <a16:rowId xmlns:a16="http://schemas.microsoft.com/office/drawing/2014/main" val="829492744"/>
                  </a:ext>
                </a:extLst>
              </a:tr>
              <a:tr h="219253">
                <a:tc>
                  <a:txBody>
                    <a:bodyPr/>
                    <a:lstStyle/>
                    <a:p>
                      <a:pPr rtl="0" fontAlgn="b"/>
                      <a:r>
                        <a:rPr lang="en-US" sz="1100">
                          <a:solidFill>
                            <a:srgbClr val="000000"/>
                          </a:solidFill>
                          <a:effectLst/>
                        </a:rPr>
                        <a:t>PS</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100">
                          <a:solidFill>
                            <a:srgbClr val="000000"/>
                          </a:solidFill>
                          <a:effectLst/>
                        </a:rPr>
                        <a:t>1.377</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100">
                          <a:solidFill>
                            <a:srgbClr val="000000"/>
                          </a:solidFill>
                          <a:effectLst/>
                        </a:rPr>
                        <a:t>7.709264843</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84065708"/>
                  </a:ext>
                </a:extLst>
              </a:tr>
              <a:tr h="219253">
                <a:tc>
                  <a:txBody>
                    <a:bodyPr/>
                    <a:lstStyle/>
                    <a:p>
                      <a:pPr rtl="0" fontAlgn="b"/>
                      <a:r>
                        <a:rPr lang="en-US" sz="1100">
                          <a:solidFill>
                            <a:srgbClr val="000000"/>
                          </a:solidFill>
                          <a:effectLst/>
                        </a:rPr>
                        <a:t>Wii</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100">
                          <a:solidFill>
                            <a:srgbClr val="000000"/>
                          </a:solidFill>
                          <a:effectLst/>
                        </a:rPr>
                        <a:t>1.375741127</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100">
                          <a:solidFill>
                            <a:srgbClr val="000000"/>
                          </a:solidFill>
                          <a:effectLst/>
                        </a:rPr>
                        <a:t>6.638129374</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569174769"/>
                  </a:ext>
                </a:extLst>
              </a:tr>
              <a:tr h="219253">
                <a:tc>
                  <a:txBody>
                    <a:bodyPr/>
                    <a:lstStyle/>
                    <a:p>
                      <a:pPr rtl="0" fontAlgn="b"/>
                      <a:r>
                        <a:rPr lang="en-US" sz="1100">
                          <a:solidFill>
                            <a:srgbClr val="000000"/>
                          </a:solidFill>
                          <a:effectLst/>
                        </a:rPr>
                        <a:t>PS3</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100">
                          <a:solidFill>
                            <a:srgbClr val="000000"/>
                          </a:solidFill>
                          <a:effectLst/>
                        </a:rPr>
                        <a:t>1.019895969</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100">
                          <a:solidFill>
                            <a:srgbClr val="000000"/>
                          </a:solidFill>
                          <a:effectLst/>
                        </a:rPr>
                        <a:t>6.86109255</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948904011"/>
                  </a:ext>
                </a:extLst>
              </a:tr>
              <a:tr h="219253">
                <a:tc>
                  <a:txBody>
                    <a:bodyPr/>
                    <a:lstStyle/>
                    <a:p>
                      <a:pPr rtl="0" fontAlgn="b"/>
                      <a:r>
                        <a:rPr lang="en-US" sz="1100">
                          <a:solidFill>
                            <a:srgbClr val="000000"/>
                          </a:solidFill>
                          <a:effectLst/>
                        </a:rPr>
                        <a:t>PS4</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100">
                          <a:solidFill>
                            <a:srgbClr val="000000"/>
                          </a:solidFill>
                          <a:effectLst/>
                        </a:rPr>
                        <a:t>1.016861925</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100">
                          <a:solidFill>
                            <a:srgbClr val="000000"/>
                          </a:solidFill>
                          <a:effectLst/>
                        </a:rPr>
                        <a:t>6.791304551</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419447174"/>
                  </a:ext>
                </a:extLst>
              </a:tr>
              <a:tr h="219253">
                <a:tc>
                  <a:txBody>
                    <a:bodyPr/>
                    <a:lstStyle/>
                    <a:p>
                      <a:pPr rtl="0" fontAlgn="b"/>
                      <a:r>
                        <a:rPr lang="en-US" sz="1100">
                          <a:solidFill>
                            <a:srgbClr val="000000"/>
                          </a:solidFill>
                          <a:effectLst/>
                        </a:rPr>
                        <a:t>X360</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100">
                          <a:solidFill>
                            <a:srgbClr val="000000"/>
                          </a:solidFill>
                          <a:effectLst/>
                        </a:rPr>
                        <a:t>0.9945221445</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100">
                          <a:solidFill>
                            <a:srgbClr val="000000"/>
                          </a:solidFill>
                          <a:effectLst/>
                        </a:rPr>
                        <a:t>6.75080646</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69460839"/>
                  </a:ext>
                </a:extLst>
              </a:tr>
              <a:tr h="219253">
                <a:tc>
                  <a:txBody>
                    <a:bodyPr/>
                    <a:lstStyle/>
                    <a:p>
                      <a:pPr rtl="0" fontAlgn="b"/>
                      <a:r>
                        <a:rPr lang="en-US" sz="1100">
                          <a:solidFill>
                            <a:srgbClr val="000000"/>
                          </a:solidFill>
                          <a:effectLst/>
                        </a:rPr>
                        <a:t>PS2</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100">
                          <a:solidFill>
                            <a:srgbClr val="000000"/>
                          </a:solidFill>
                          <a:effectLst/>
                        </a:rPr>
                        <a:t>0.8297982456</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100">
                          <a:solidFill>
                            <a:srgbClr val="000000"/>
                          </a:solidFill>
                          <a:effectLst/>
                        </a:rPr>
                        <a:t>7.271640478</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875491330"/>
                  </a:ext>
                </a:extLst>
              </a:tr>
              <a:tr h="219253">
                <a:tc>
                  <a:txBody>
                    <a:bodyPr/>
                    <a:lstStyle/>
                    <a:p>
                      <a:pPr rtl="0" fontAlgn="b"/>
                      <a:r>
                        <a:rPr lang="en-US" sz="1100">
                          <a:solidFill>
                            <a:srgbClr val="000000"/>
                          </a:solidFill>
                          <a:effectLst/>
                        </a:rPr>
                        <a:t>DS</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100">
                          <a:solidFill>
                            <a:srgbClr val="000000"/>
                          </a:solidFill>
                          <a:effectLst/>
                        </a:rPr>
                        <a:t>0.823987069</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100">
                          <a:solidFill>
                            <a:srgbClr val="000000"/>
                          </a:solidFill>
                          <a:effectLst/>
                        </a:rPr>
                        <a:t>6.835160984</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448253882"/>
                  </a:ext>
                </a:extLst>
              </a:tr>
              <a:tr h="219253">
                <a:tc>
                  <a:txBody>
                    <a:bodyPr/>
                    <a:lstStyle/>
                    <a:p>
                      <a:pPr rtl="0" fontAlgn="b"/>
                      <a:r>
                        <a:rPr lang="en-US" sz="1100">
                          <a:solidFill>
                            <a:srgbClr val="000000"/>
                          </a:solidFill>
                          <a:effectLst/>
                        </a:rPr>
                        <a:t>XOne</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100">
                          <a:solidFill>
                            <a:srgbClr val="000000"/>
                          </a:solidFill>
                          <a:effectLst/>
                        </a:rPr>
                        <a:t>0.8149056604</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100">
                          <a:solidFill>
                            <a:srgbClr val="000000"/>
                          </a:solidFill>
                          <a:effectLst/>
                        </a:rPr>
                        <a:t>6.595433975</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943953566"/>
                  </a:ext>
                </a:extLst>
              </a:tr>
              <a:tr h="219253">
                <a:tc>
                  <a:txBody>
                    <a:bodyPr/>
                    <a:lstStyle/>
                    <a:p>
                      <a:pPr rtl="0" fontAlgn="b"/>
                      <a:r>
                        <a:rPr lang="en-US" sz="1100">
                          <a:solidFill>
                            <a:srgbClr val="000000"/>
                          </a:solidFill>
                          <a:effectLst/>
                        </a:rPr>
                        <a:t>3DS</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100">
                          <a:solidFill>
                            <a:srgbClr val="000000"/>
                          </a:solidFill>
                          <a:effectLst/>
                        </a:rPr>
                        <a:t>0.7950322581</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100">
                          <a:solidFill>
                            <a:srgbClr val="000000"/>
                          </a:solidFill>
                          <a:effectLst/>
                        </a:rPr>
                        <a:t>6.881489354</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560746984"/>
                  </a:ext>
                </a:extLst>
              </a:tr>
              <a:tr h="219253">
                <a:tc>
                  <a:txBody>
                    <a:bodyPr/>
                    <a:lstStyle/>
                    <a:p>
                      <a:pPr rtl="0" fontAlgn="b"/>
                      <a:r>
                        <a:rPr lang="en-US" sz="1100">
                          <a:solidFill>
                            <a:srgbClr val="000000"/>
                          </a:solidFill>
                          <a:effectLst/>
                        </a:rPr>
                        <a:t>WiiU</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100">
                          <a:solidFill>
                            <a:srgbClr val="000000"/>
                          </a:solidFill>
                          <a:effectLst/>
                        </a:rPr>
                        <a:t>0.7424719101</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100">
                          <a:solidFill>
                            <a:srgbClr val="000000"/>
                          </a:solidFill>
                          <a:effectLst/>
                        </a:rPr>
                        <a:t>7.033392159</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64219475"/>
                  </a:ext>
                </a:extLst>
              </a:tr>
              <a:tr h="219253">
                <a:tc>
                  <a:txBody>
                    <a:bodyPr/>
                    <a:lstStyle/>
                    <a:p>
                      <a:pPr rtl="0" fontAlgn="b"/>
                      <a:r>
                        <a:rPr lang="en-US" sz="1100">
                          <a:solidFill>
                            <a:srgbClr val="000000"/>
                          </a:solidFill>
                          <a:effectLst/>
                        </a:rPr>
                        <a:t>GBA</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100">
                          <a:solidFill>
                            <a:srgbClr val="000000"/>
                          </a:solidFill>
                          <a:effectLst/>
                        </a:rPr>
                        <a:t>0.555907173</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100">
                          <a:solidFill>
                            <a:srgbClr val="000000"/>
                          </a:solidFill>
                          <a:effectLst/>
                        </a:rPr>
                        <a:t>7.352195238</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944728164"/>
                  </a:ext>
                </a:extLst>
              </a:tr>
              <a:tr h="219253">
                <a:tc>
                  <a:txBody>
                    <a:bodyPr/>
                    <a:lstStyle/>
                    <a:p>
                      <a:pPr rtl="0" fontAlgn="b"/>
                      <a:r>
                        <a:rPr lang="en-US" sz="1100">
                          <a:solidFill>
                            <a:srgbClr val="000000"/>
                          </a:solidFill>
                          <a:effectLst/>
                        </a:rPr>
                        <a:t>PSP</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100">
                          <a:solidFill>
                            <a:srgbClr val="000000"/>
                          </a:solidFill>
                          <a:effectLst/>
                        </a:rPr>
                        <a:t>0.4818461538</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100">
                          <a:solidFill>
                            <a:srgbClr val="000000"/>
                          </a:solidFill>
                          <a:effectLst/>
                        </a:rPr>
                        <a:t>7.056094546</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61882232"/>
                  </a:ext>
                </a:extLst>
              </a:tr>
              <a:tr h="219253">
                <a:tc>
                  <a:txBody>
                    <a:bodyPr/>
                    <a:lstStyle/>
                    <a:p>
                      <a:pPr rtl="0" fontAlgn="b"/>
                      <a:r>
                        <a:rPr lang="en-US" sz="1100">
                          <a:solidFill>
                            <a:srgbClr val="000000"/>
                          </a:solidFill>
                          <a:effectLst/>
                        </a:rPr>
                        <a:t>GC</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100">
                          <a:solidFill>
                            <a:srgbClr val="000000"/>
                          </a:solidFill>
                          <a:effectLst/>
                        </a:rPr>
                        <a:t>0.4581034483</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100">
                          <a:solidFill>
                            <a:srgbClr val="000000"/>
                          </a:solidFill>
                          <a:effectLst/>
                        </a:rPr>
                        <a:t>7.367304407</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761058060"/>
                  </a:ext>
                </a:extLst>
              </a:tr>
              <a:tr h="219253">
                <a:tc>
                  <a:txBody>
                    <a:bodyPr/>
                    <a:lstStyle/>
                    <a:p>
                      <a:pPr rtl="0" fontAlgn="b"/>
                      <a:r>
                        <a:rPr lang="en-US" sz="1100">
                          <a:solidFill>
                            <a:srgbClr val="000000"/>
                          </a:solidFill>
                          <a:effectLst/>
                        </a:rPr>
                        <a:t>XB</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100">
                          <a:solidFill>
                            <a:srgbClr val="000000"/>
                          </a:solidFill>
                          <a:effectLst/>
                        </a:rPr>
                        <a:t>0.3753451327</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100">
                          <a:solidFill>
                            <a:srgbClr val="000000"/>
                          </a:solidFill>
                          <a:effectLst/>
                        </a:rPr>
                        <a:t>7.28202808</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687665902"/>
                  </a:ext>
                </a:extLst>
              </a:tr>
              <a:tr h="219253">
                <a:tc>
                  <a:txBody>
                    <a:bodyPr/>
                    <a:lstStyle/>
                    <a:p>
                      <a:pPr rtl="0" fontAlgn="b"/>
                      <a:r>
                        <a:rPr lang="en-US" sz="1100">
                          <a:solidFill>
                            <a:srgbClr val="000000"/>
                          </a:solidFill>
                          <a:effectLst/>
                        </a:rPr>
                        <a:t>PSV</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100">
                          <a:solidFill>
                            <a:srgbClr val="000000"/>
                          </a:solidFill>
                          <a:effectLst/>
                        </a:rPr>
                        <a:t>0.2616949153</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100">
                          <a:solidFill>
                            <a:srgbClr val="000000"/>
                          </a:solidFill>
                          <a:effectLst/>
                        </a:rPr>
                        <a:t>7.36631693</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015506118"/>
                  </a:ext>
                </a:extLst>
              </a:tr>
              <a:tr h="384425">
                <a:tc>
                  <a:txBody>
                    <a:bodyPr/>
                    <a:lstStyle/>
                    <a:p>
                      <a:pPr rtl="0" fontAlgn="b"/>
                      <a:r>
                        <a:rPr lang="en-US" sz="1100" b="1">
                          <a:solidFill>
                            <a:srgbClr val="000000"/>
                          </a:solidFill>
                          <a:effectLst/>
                        </a:rPr>
                        <a:t>Grand Total</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r" rtl="0" fontAlgn="b"/>
                      <a:r>
                        <a:rPr lang="en-US" sz="1100" b="1">
                          <a:solidFill>
                            <a:srgbClr val="000000"/>
                          </a:solidFill>
                          <a:effectLst/>
                        </a:rPr>
                        <a:t>0.8304188312</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r" rtl="0" fontAlgn="b"/>
                      <a:r>
                        <a:rPr lang="en-US" sz="1100" b="1" dirty="0">
                          <a:solidFill>
                            <a:srgbClr val="000000"/>
                          </a:solidFill>
                          <a:effectLst/>
                        </a:rPr>
                        <a:t>7.024634665</a:t>
                      </a:r>
                    </a:p>
                  </a:txBody>
                  <a:tcPr marL="17690" marR="17690" marT="11794" marB="1179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403073212"/>
                  </a:ext>
                </a:extLst>
              </a:tr>
            </a:tbl>
          </a:graphicData>
        </a:graphic>
      </p:graphicFrame>
      <p:sp>
        <p:nvSpPr>
          <p:cNvPr id="2" name="Title 1">
            <a:extLst>
              <a:ext uri="{FF2B5EF4-FFF2-40B4-BE49-F238E27FC236}">
                <a16:creationId xmlns:a16="http://schemas.microsoft.com/office/drawing/2014/main" id="{B5E505CC-8A87-FD48-B22D-DFAE3A9FAAE4}"/>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Pivot Tables</a:t>
            </a:r>
            <a:br>
              <a:rPr lang="en-US" sz="4800" kern="1200" dirty="0">
                <a:solidFill>
                  <a:srgbClr val="FFFFFF"/>
                </a:solidFill>
                <a:latin typeface="+mj-lt"/>
                <a:ea typeface="+mj-ea"/>
                <a:cs typeface="+mj-cs"/>
              </a:rPr>
            </a:br>
            <a:r>
              <a:rPr lang="en-US" sz="4800" kern="1200" dirty="0">
                <a:solidFill>
                  <a:srgbClr val="FFFFFF"/>
                </a:solidFill>
                <a:latin typeface="+mj-lt"/>
                <a:ea typeface="+mj-ea"/>
                <a:cs typeface="+mj-cs"/>
              </a:rPr>
              <a:t>(part I)</a:t>
            </a:r>
          </a:p>
        </p:txBody>
      </p:sp>
    </p:spTree>
    <p:extLst>
      <p:ext uri="{BB962C8B-B14F-4D97-AF65-F5344CB8AC3E}">
        <p14:creationId xmlns:p14="http://schemas.microsoft.com/office/powerpoint/2010/main" val="2103790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3EE50EFC-355F-A340-8665-232978CA9F93}"/>
              </a:ext>
            </a:extLst>
          </p:cNvPr>
          <p:cNvGraphicFramePr>
            <a:graphicFrameLocks noGrp="1"/>
          </p:cNvGraphicFramePr>
          <p:nvPr>
            <p:extLst>
              <p:ext uri="{D42A27DB-BD31-4B8C-83A1-F6EECF244321}">
                <p14:modId xmlns:p14="http://schemas.microsoft.com/office/powerpoint/2010/main" val="682913993"/>
              </p:ext>
            </p:extLst>
          </p:nvPr>
        </p:nvGraphicFramePr>
        <p:xfrm>
          <a:off x="6145213" y="311449"/>
          <a:ext cx="4568823" cy="3582981"/>
        </p:xfrm>
        <a:graphic>
          <a:graphicData uri="http://schemas.openxmlformats.org/drawingml/2006/table">
            <a:tbl>
              <a:tblPr bandRow="1"/>
              <a:tblGrid>
                <a:gridCol w="864570">
                  <a:extLst>
                    <a:ext uri="{9D8B030D-6E8A-4147-A177-3AD203B41FA5}">
                      <a16:colId xmlns:a16="http://schemas.microsoft.com/office/drawing/2014/main" val="296778646"/>
                    </a:ext>
                  </a:extLst>
                </a:gridCol>
                <a:gridCol w="1708211">
                  <a:extLst>
                    <a:ext uri="{9D8B030D-6E8A-4147-A177-3AD203B41FA5}">
                      <a16:colId xmlns:a16="http://schemas.microsoft.com/office/drawing/2014/main" val="3081122015"/>
                    </a:ext>
                  </a:extLst>
                </a:gridCol>
                <a:gridCol w="1996042">
                  <a:extLst>
                    <a:ext uri="{9D8B030D-6E8A-4147-A177-3AD203B41FA5}">
                      <a16:colId xmlns:a16="http://schemas.microsoft.com/office/drawing/2014/main" val="2843672889"/>
                    </a:ext>
                  </a:extLst>
                </a:gridCol>
              </a:tblGrid>
              <a:tr h="383440">
                <a:tc>
                  <a:txBody>
                    <a:bodyPr/>
                    <a:lstStyle/>
                    <a:p>
                      <a:pPr rtl="0" fontAlgn="b"/>
                      <a:r>
                        <a:rPr lang="en-US" sz="1100" i="1">
                          <a:solidFill>
                            <a:srgbClr val="000000"/>
                          </a:solidFill>
                          <a:effectLst/>
                        </a:rPr>
                        <a:t>Genre</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rtl="0" fontAlgn="b"/>
                      <a:r>
                        <a:rPr lang="en-US" sz="1100">
                          <a:solidFill>
                            <a:srgbClr val="FFFFFF"/>
                          </a:solidFill>
                          <a:effectLst/>
                        </a:rPr>
                        <a:t>AVERAGE of Global_Sales</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666666"/>
                    </a:solidFill>
                  </a:tcPr>
                </a:tc>
                <a:tc>
                  <a:txBody>
                    <a:bodyPr/>
                    <a:lstStyle/>
                    <a:p>
                      <a:pPr rtl="0" fontAlgn="b"/>
                      <a:r>
                        <a:rPr lang="en-US" sz="1100">
                          <a:solidFill>
                            <a:srgbClr val="FFFFFF"/>
                          </a:solidFill>
                          <a:effectLst/>
                        </a:rPr>
                        <a:t>AVERAGE of Critic_User_Score</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666666"/>
                    </a:solidFill>
                  </a:tcPr>
                </a:tc>
                <a:extLst>
                  <a:ext uri="{0D108BD9-81ED-4DB2-BD59-A6C34878D82A}">
                    <a16:rowId xmlns:a16="http://schemas.microsoft.com/office/drawing/2014/main" val="3699526204"/>
                  </a:ext>
                </a:extLst>
              </a:tr>
              <a:tr h="221151">
                <a:tc>
                  <a:txBody>
                    <a:bodyPr/>
                    <a:lstStyle/>
                    <a:p>
                      <a:pPr rtl="0" fontAlgn="b"/>
                      <a:r>
                        <a:rPr lang="en-US" sz="1100">
                          <a:solidFill>
                            <a:srgbClr val="000000"/>
                          </a:solidFill>
                          <a:effectLst/>
                        </a:rPr>
                        <a:t>Misc</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100">
                          <a:solidFill>
                            <a:srgbClr val="000000"/>
                          </a:solidFill>
                          <a:effectLst/>
                        </a:rPr>
                        <a:t>1.084619423</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100">
                          <a:solidFill>
                            <a:srgbClr val="000000"/>
                          </a:solidFill>
                          <a:effectLst/>
                        </a:rPr>
                        <a:t>6.782640256</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200987634"/>
                  </a:ext>
                </a:extLst>
              </a:tr>
              <a:tr h="221151">
                <a:tc>
                  <a:txBody>
                    <a:bodyPr/>
                    <a:lstStyle/>
                    <a:p>
                      <a:pPr rtl="0" fontAlgn="b"/>
                      <a:r>
                        <a:rPr lang="en-US" sz="1100">
                          <a:solidFill>
                            <a:srgbClr val="000000"/>
                          </a:solidFill>
                          <a:effectLst/>
                        </a:rPr>
                        <a:t>Shooter</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100">
                          <a:solidFill>
                            <a:srgbClr val="000000"/>
                          </a:solidFill>
                          <a:effectLst/>
                        </a:rPr>
                        <a:t>1.062792916</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100">
                          <a:solidFill>
                            <a:srgbClr val="000000"/>
                          </a:solidFill>
                          <a:effectLst/>
                        </a:rPr>
                        <a:t>6.921030368</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4583436"/>
                  </a:ext>
                </a:extLst>
              </a:tr>
              <a:tr h="221151">
                <a:tc>
                  <a:txBody>
                    <a:bodyPr/>
                    <a:lstStyle/>
                    <a:p>
                      <a:pPr rtl="0" fontAlgn="b"/>
                      <a:r>
                        <a:rPr lang="en-US" sz="1100">
                          <a:solidFill>
                            <a:srgbClr val="000000"/>
                          </a:solidFill>
                          <a:effectLst/>
                        </a:rPr>
                        <a:t>Platform</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100">
                          <a:solidFill>
                            <a:srgbClr val="000000"/>
                          </a:solidFill>
                          <a:effectLst/>
                        </a:rPr>
                        <a:t>0.9622959184</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100">
                          <a:solidFill>
                            <a:srgbClr val="000000"/>
                          </a:solidFill>
                          <a:effectLst/>
                        </a:rPr>
                        <a:t>7.154501597</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405201042"/>
                  </a:ext>
                </a:extLst>
              </a:tr>
              <a:tr h="221151">
                <a:tc>
                  <a:txBody>
                    <a:bodyPr/>
                    <a:lstStyle/>
                    <a:p>
                      <a:pPr rtl="0" fontAlgn="b"/>
                      <a:r>
                        <a:rPr lang="en-US" sz="1100">
                          <a:solidFill>
                            <a:srgbClr val="000000"/>
                          </a:solidFill>
                          <a:effectLst/>
                        </a:rPr>
                        <a:t>Sports</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100">
                          <a:solidFill>
                            <a:srgbClr val="000000"/>
                          </a:solidFill>
                          <a:effectLst/>
                        </a:rPr>
                        <a:t>0.9039606127</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100">
                          <a:solidFill>
                            <a:srgbClr val="000000"/>
                          </a:solidFill>
                          <a:effectLst/>
                        </a:rPr>
                        <a:t>7.202485189</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45597072"/>
                  </a:ext>
                </a:extLst>
              </a:tr>
              <a:tr h="221151">
                <a:tc>
                  <a:txBody>
                    <a:bodyPr/>
                    <a:lstStyle/>
                    <a:p>
                      <a:pPr rtl="0" fontAlgn="b"/>
                      <a:r>
                        <a:rPr lang="en-US" sz="1100">
                          <a:solidFill>
                            <a:srgbClr val="000000"/>
                          </a:solidFill>
                          <a:effectLst/>
                        </a:rPr>
                        <a:t>Racing</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100">
                          <a:solidFill>
                            <a:srgbClr val="000000"/>
                          </a:solidFill>
                          <a:effectLst/>
                        </a:rPr>
                        <a:t>0.8821641791</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100">
                          <a:solidFill>
                            <a:srgbClr val="000000"/>
                          </a:solidFill>
                          <a:effectLst/>
                        </a:rPr>
                        <a:t>6.951582038</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604850932"/>
                  </a:ext>
                </a:extLst>
              </a:tr>
              <a:tr h="221151">
                <a:tc>
                  <a:txBody>
                    <a:bodyPr/>
                    <a:lstStyle/>
                    <a:p>
                      <a:pPr rtl="0" fontAlgn="b"/>
                      <a:r>
                        <a:rPr lang="en-US" sz="1100">
                          <a:solidFill>
                            <a:srgbClr val="000000"/>
                          </a:solidFill>
                          <a:effectLst/>
                        </a:rPr>
                        <a:t>Action</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100">
                          <a:solidFill>
                            <a:srgbClr val="000000"/>
                          </a:solidFill>
                          <a:effectLst/>
                        </a:rPr>
                        <a:t>0.78514</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100">
                          <a:solidFill>
                            <a:srgbClr val="000000"/>
                          </a:solidFill>
                          <a:effectLst/>
                        </a:rPr>
                        <a:t>6.852820348</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266120172"/>
                  </a:ext>
                </a:extLst>
              </a:tr>
              <a:tr h="221151">
                <a:tc>
                  <a:txBody>
                    <a:bodyPr/>
                    <a:lstStyle/>
                    <a:p>
                      <a:pPr rtl="0" fontAlgn="b"/>
                      <a:r>
                        <a:rPr lang="en-US" sz="1100">
                          <a:solidFill>
                            <a:srgbClr val="000000"/>
                          </a:solidFill>
                          <a:effectLst/>
                        </a:rPr>
                        <a:t>Simulation</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100">
                          <a:solidFill>
                            <a:srgbClr val="000000"/>
                          </a:solidFill>
                          <a:effectLst/>
                        </a:rPr>
                        <a:t>0.7423853211</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100">
                          <a:solidFill>
                            <a:srgbClr val="000000"/>
                          </a:solidFill>
                          <a:effectLst/>
                        </a:rPr>
                        <a:t>7.073968844</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79154492"/>
                  </a:ext>
                </a:extLst>
              </a:tr>
              <a:tr h="383440">
                <a:tc>
                  <a:txBody>
                    <a:bodyPr/>
                    <a:lstStyle/>
                    <a:p>
                      <a:pPr rtl="0" fontAlgn="b"/>
                      <a:r>
                        <a:rPr lang="en-US" sz="1100">
                          <a:solidFill>
                            <a:srgbClr val="000000"/>
                          </a:solidFill>
                          <a:effectLst/>
                        </a:rPr>
                        <a:t>Role-Playing</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100">
                          <a:solidFill>
                            <a:srgbClr val="000000"/>
                          </a:solidFill>
                          <a:effectLst/>
                        </a:rPr>
                        <a:t>0.729616</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100">
                          <a:solidFill>
                            <a:srgbClr val="000000"/>
                          </a:solidFill>
                          <a:effectLst/>
                        </a:rPr>
                        <a:t>7.404518391</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70777729"/>
                  </a:ext>
                </a:extLst>
              </a:tr>
              <a:tr h="221151">
                <a:tc>
                  <a:txBody>
                    <a:bodyPr/>
                    <a:lstStyle/>
                    <a:p>
                      <a:pPr rtl="0" fontAlgn="b"/>
                      <a:r>
                        <a:rPr lang="en-US" sz="1100">
                          <a:solidFill>
                            <a:srgbClr val="000000"/>
                          </a:solidFill>
                          <a:effectLst/>
                        </a:rPr>
                        <a:t>Puzzle</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100">
                          <a:solidFill>
                            <a:srgbClr val="000000"/>
                          </a:solidFill>
                          <a:effectLst/>
                        </a:rPr>
                        <a:t>0.6904385965</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100">
                          <a:solidFill>
                            <a:srgbClr val="000000"/>
                          </a:solidFill>
                          <a:effectLst/>
                        </a:rPr>
                        <a:t>7.116434112</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0284793"/>
                  </a:ext>
                </a:extLst>
              </a:tr>
              <a:tr h="221151">
                <a:tc>
                  <a:txBody>
                    <a:bodyPr/>
                    <a:lstStyle/>
                    <a:p>
                      <a:pPr rtl="0" fontAlgn="b"/>
                      <a:r>
                        <a:rPr lang="en-US" sz="1100">
                          <a:solidFill>
                            <a:srgbClr val="000000"/>
                          </a:solidFill>
                          <a:effectLst/>
                        </a:rPr>
                        <a:t>Fighting</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100">
                          <a:solidFill>
                            <a:srgbClr val="000000"/>
                          </a:solidFill>
                          <a:effectLst/>
                        </a:rPr>
                        <a:t>0.6682573727</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100">
                          <a:solidFill>
                            <a:srgbClr val="000000"/>
                          </a:solidFill>
                          <a:effectLst/>
                        </a:rPr>
                        <a:t>7.111389537</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674780746"/>
                  </a:ext>
                </a:extLst>
              </a:tr>
              <a:tr h="221151">
                <a:tc>
                  <a:txBody>
                    <a:bodyPr/>
                    <a:lstStyle/>
                    <a:p>
                      <a:pPr rtl="0" fontAlgn="b"/>
                      <a:r>
                        <a:rPr lang="en-US" sz="1100">
                          <a:solidFill>
                            <a:srgbClr val="000000"/>
                          </a:solidFill>
                          <a:effectLst/>
                        </a:rPr>
                        <a:t>Adventure</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100">
                          <a:solidFill>
                            <a:srgbClr val="000000"/>
                          </a:solidFill>
                          <a:effectLst/>
                        </a:rPr>
                        <a:t>0.3529411765</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100">
                          <a:solidFill>
                            <a:srgbClr val="000000"/>
                          </a:solidFill>
                          <a:effectLst/>
                        </a:rPr>
                        <a:t>6.768338894</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480599019"/>
                  </a:ext>
                </a:extLst>
              </a:tr>
              <a:tr h="221151">
                <a:tc>
                  <a:txBody>
                    <a:bodyPr/>
                    <a:lstStyle/>
                    <a:p>
                      <a:pPr rtl="0" fontAlgn="b"/>
                      <a:r>
                        <a:rPr lang="en-US" sz="1100">
                          <a:solidFill>
                            <a:srgbClr val="000000"/>
                          </a:solidFill>
                          <a:effectLst/>
                        </a:rPr>
                        <a:t>Strategy</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100">
                          <a:solidFill>
                            <a:srgbClr val="000000"/>
                          </a:solidFill>
                          <a:effectLst/>
                        </a:rPr>
                        <a:t>0.2910526316</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100">
                          <a:solidFill>
                            <a:srgbClr val="000000"/>
                          </a:solidFill>
                          <a:effectLst/>
                        </a:rPr>
                        <a:t>7.138413423</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788408838"/>
                  </a:ext>
                </a:extLst>
              </a:tr>
              <a:tr h="383440">
                <a:tc>
                  <a:txBody>
                    <a:bodyPr/>
                    <a:lstStyle/>
                    <a:p>
                      <a:pPr rtl="0" fontAlgn="b"/>
                      <a:r>
                        <a:rPr lang="en-US" sz="1100" b="1">
                          <a:solidFill>
                            <a:srgbClr val="000000"/>
                          </a:solidFill>
                          <a:effectLst/>
                        </a:rPr>
                        <a:t>Grand Total</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r" rtl="0" fontAlgn="b"/>
                      <a:r>
                        <a:rPr lang="en-US" sz="1100" b="1">
                          <a:solidFill>
                            <a:srgbClr val="000000"/>
                          </a:solidFill>
                          <a:effectLst/>
                        </a:rPr>
                        <a:t>0.8304188312</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r" rtl="0" fontAlgn="b"/>
                      <a:r>
                        <a:rPr lang="en-US" sz="1100" b="1" dirty="0">
                          <a:solidFill>
                            <a:srgbClr val="000000"/>
                          </a:solidFill>
                          <a:effectLst/>
                        </a:rPr>
                        <a:t>7.024634665</a:t>
                      </a:r>
                    </a:p>
                  </a:txBody>
                  <a:tcPr marL="17591" marR="17591" marT="11727" marB="11727"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2301515805"/>
                  </a:ext>
                </a:extLst>
              </a:tr>
            </a:tbl>
          </a:graphicData>
        </a:graphic>
      </p:graphicFrame>
      <p:graphicFrame>
        <p:nvGraphicFramePr>
          <p:cNvPr id="5" name="Table 4">
            <a:extLst>
              <a:ext uri="{FF2B5EF4-FFF2-40B4-BE49-F238E27FC236}">
                <a16:creationId xmlns:a16="http://schemas.microsoft.com/office/drawing/2014/main" id="{8D01E215-03FB-DB41-A411-5B0E08097246}"/>
              </a:ext>
            </a:extLst>
          </p:cNvPr>
          <p:cNvGraphicFramePr>
            <a:graphicFrameLocks noGrp="1"/>
          </p:cNvGraphicFramePr>
          <p:nvPr>
            <p:extLst>
              <p:ext uri="{D42A27DB-BD31-4B8C-83A1-F6EECF244321}">
                <p14:modId xmlns:p14="http://schemas.microsoft.com/office/powerpoint/2010/main" val="4118940923"/>
              </p:ext>
            </p:extLst>
          </p:nvPr>
        </p:nvGraphicFramePr>
        <p:xfrm>
          <a:off x="6145213" y="4265328"/>
          <a:ext cx="4568823" cy="2225673"/>
        </p:xfrm>
        <a:graphic>
          <a:graphicData uri="http://schemas.openxmlformats.org/drawingml/2006/table">
            <a:tbl>
              <a:tblPr bandRow="1"/>
              <a:tblGrid>
                <a:gridCol w="856654">
                  <a:extLst>
                    <a:ext uri="{9D8B030D-6E8A-4147-A177-3AD203B41FA5}">
                      <a16:colId xmlns:a16="http://schemas.microsoft.com/office/drawing/2014/main" val="3361289488"/>
                    </a:ext>
                  </a:extLst>
                </a:gridCol>
                <a:gridCol w="1713309">
                  <a:extLst>
                    <a:ext uri="{9D8B030D-6E8A-4147-A177-3AD203B41FA5}">
                      <a16:colId xmlns:a16="http://schemas.microsoft.com/office/drawing/2014/main" val="533855613"/>
                    </a:ext>
                  </a:extLst>
                </a:gridCol>
                <a:gridCol w="1998860">
                  <a:extLst>
                    <a:ext uri="{9D8B030D-6E8A-4147-A177-3AD203B41FA5}">
                      <a16:colId xmlns:a16="http://schemas.microsoft.com/office/drawing/2014/main" val="1624898276"/>
                    </a:ext>
                  </a:extLst>
                </a:gridCol>
              </a:tblGrid>
              <a:tr h="463729">
                <a:tc>
                  <a:txBody>
                    <a:bodyPr/>
                    <a:lstStyle/>
                    <a:p>
                      <a:pPr rtl="0" fontAlgn="b"/>
                      <a:r>
                        <a:rPr lang="en-US" sz="1300" i="1">
                          <a:solidFill>
                            <a:srgbClr val="000000"/>
                          </a:solidFill>
                          <a:effectLst/>
                        </a:rPr>
                        <a:t>Rating</a:t>
                      </a:r>
                    </a:p>
                  </a:txBody>
                  <a:tcPr marL="21259" marR="21259" marT="14173" marB="1417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rtl="0" fontAlgn="b"/>
                      <a:r>
                        <a:rPr lang="en-US" sz="1300">
                          <a:solidFill>
                            <a:srgbClr val="FFFFFF"/>
                          </a:solidFill>
                          <a:effectLst/>
                        </a:rPr>
                        <a:t>AVERAGE of Global_Sales</a:t>
                      </a:r>
                    </a:p>
                  </a:txBody>
                  <a:tcPr marL="21259" marR="21259" marT="14173" marB="1417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666666"/>
                    </a:solidFill>
                  </a:tcPr>
                </a:tc>
                <a:tc>
                  <a:txBody>
                    <a:bodyPr/>
                    <a:lstStyle/>
                    <a:p>
                      <a:pPr rtl="0" fontAlgn="b"/>
                      <a:r>
                        <a:rPr lang="en-US" sz="1300">
                          <a:solidFill>
                            <a:srgbClr val="FFFFFF"/>
                          </a:solidFill>
                          <a:effectLst/>
                        </a:rPr>
                        <a:t>AVERAGE of Critic_User_Score</a:t>
                      </a:r>
                    </a:p>
                  </a:txBody>
                  <a:tcPr marL="21259" marR="21259" marT="14173" marB="1417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666666"/>
                    </a:solidFill>
                  </a:tcPr>
                </a:tc>
                <a:extLst>
                  <a:ext uri="{0D108BD9-81ED-4DB2-BD59-A6C34878D82A}">
                    <a16:rowId xmlns:a16="http://schemas.microsoft.com/office/drawing/2014/main" val="666938001"/>
                  </a:ext>
                </a:extLst>
              </a:tr>
              <a:tr h="259643">
                <a:tc>
                  <a:txBody>
                    <a:bodyPr/>
                    <a:lstStyle/>
                    <a:p>
                      <a:pPr rtl="0" fontAlgn="b"/>
                      <a:r>
                        <a:rPr lang="en-US" sz="1300">
                          <a:solidFill>
                            <a:srgbClr val="000000"/>
                          </a:solidFill>
                          <a:effectLst/>
                        </a:rPr>
                        <a:t>AO</a:t>
                      </a:r>
                    </a:p>
                  </a:txBody>
                  <a:tcPr marL="21259" marR="21259" marT="14173" marB="1417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300">
                          <a:solidFill>
                            <a:srgbClr val="000000"/>
                          </a:solidFill>
                          <a:effectLst/>
                        </a:rPr>
                        <a:t>1.95</a:t>
                      </a:r>
                    </a:p>
                  </a:txBody>
                  <a:tcPr marL="21259" marR="21259" marT="14173" marB="1417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300">
                          <a:solidFill>
                            <a:srgbClr val="000000"/>
                          </a:solidFill>
                          <a:effectLst/>
                        </a:rPr>
                        <a:t>8.830681818</a:t>
                      </a:r>
                    </a:p>
                  </a:txBody>
                  <a:tcPr marL="21259" marR="21259" marT="14173" marB="1417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542389550"/>
                  </a:ext>
                </a:extLst>
              </a:tr>
              <a:tr h="259643">
                <a:tc>
                  <a:txBody>
                    <a:bodyPr/>
                    <a:lstStyle/>
                    <a:p>
                      <a:pPr rtl="0" fontAlgn="b"/>
                      <a:r>
                        <a:rPr lang="en-US" sz="1300">
                          <a:solidFill>
                            <a:srgbClr val="000000"/>
                          </a:solidFill>
                          <a:effectLst/>
                        </a:rPr>
                        <a:t>M</a:t>
                      </a:r>
                    </a:p>
                  </a:txBody>
                  <a:tcPr marL="21259" marR="21259" marT="14173" marB="1417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300">
                          <a:solidFill>
                            <a:srgbClr val="000000"/>
                          </a:solidFill>
                          <a:effectLst/>
                        </a:rPr>
                        <a:t>1.133067227</a:t>
                      </a:r>
                    </a:p>
                  </a:txBody>
                  <a:tcPr marL="21259" marR="21259" marT="14173" marB="1417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300">
                          <a:solidFill>
                            <a:srgbClr val="000000"/>
                          </a:solidFill>
                          <a:effectLst/>
                        </a:rPr>
                        <a:t>7.020042806</a:t>
                      </a:r>
                    </a:p>
                  </a:txBody>
                  <a:tcPr marL="21259" marR="21259" marT="14173" marB="1417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083712239"/>
                  </a:ext>
                </a:extLst>
              </a:tr>
              <a:tr h="259643">
                <a:tc>
                  <a:txBody>
                    <a:bodyPr/>
                    <a:lstStyle/>
                    <a:p>
                      <a:pPr rtl="0" fontAlgn="b"/>
                      <a:r>
                        <a:rPr lang="en-US" sz="1300">
                          <a:solidFill>
                            <a:srgbClr val="000000"/>
                          </a:solidFill>
                          <a:effectLst/>
                        </a:rPr>
                        <a:t>E</a:t>
                      </a:r>
                    </a:p>
                  </a:txBody>
                  <a:tcPr marL="21259" marR="21259" marT="14173" marB="1417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300">
                          <a:solidFill>
                            <a:srgbClr val="000000"/>
                          </a:solidFill>
                          <a:effectLst/>
                        </a:rPr>
                        <a:t>0.981706209</a:t>
                      </a:r>
                    </a:p>
                  </a:txBody>
                  <a:tcPr marL="21259" marR="21259" marT="14173" marB="1417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300">
                          <a:solidFill>
                            <a:srgbClr val="000000"/>
                          </a:solidFill>
                          <a:effectLst/>
                        </a:rPr>
                        <a:t>7.080611121</a:t>
                      </a:r>
                    </a:p>
                  </a:txBody>
                  <a:tcPr marL="21259" marR="21259" marT="14173" marB="1417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773525458"/>
                  </a:ext>
                </a:extLst>
              </a:tr>
              <a:tr h="259643">
                <a:tc>
                  <a:txBody>
                    <a:bodyPr/>
                    <a:lstStyle/>
                    <a:p>
                      <a:pPr rtl="0" fontAlgn="b"/>
                      <a:r>
                        <a:rPr lang="en-US" sz="1300">
                          <a:solidFill>
                            <a:srgbClr val="000000"/>
                          </a:solidFill>
                          <a:effectLst/>
                        </a:rPr>
                        <a:t>E10+</a:t>
                      </a:r>
                    </a:p>
                  </a:txBody>
                  <a:tcPr marL="21259" marR="21259" marT="14173" marB="1417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300">
                          <a:solidFill>
                            <a:srgbClr val="000000"/>
                          </a:solidFill>
                          <a:effectLst/>
                        </a:rPr>
                        <a:t>0.6121453287</a:t>
                      </a:r>
                    </a:p>
                  </a:txBody>
                  <a:tcPr marL="21259" marR="21259" marT="14173" marB="1417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300">
                          <a:solidFill>
                            <a:srgbClr val="000000"/>
                          </a:solidFill>
                          <a:effectLst/>
                        </a:rPr>
                        <a:t>6.780765442</a:t>
                      </a:r>
                    </a:p>
                  </a:txBody>
                  <a:tcPr marL="21259" marR="21259" marT="14173" marB="1417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961702568"/>
                  </a:ext>
                </a:extLst>
              </a:tr>
              <a:tr h="259643">
                <a:tc>
                  <a:txBody>
                    <a:bodyPr/>
                    <a:lstStyle/>
                    <a:p>
                      <a:pPr rtl="0" fontAlgn="b"/>
                      <a:r>
                        <a:rPr lang="en-US" sz="1300">
                          <a:solidFill>
                            <a:srgbClr val="000000"/>
                          </a:solidFill>
                          <a:effectLst/>
                        </a:rPr>
                        <a:t>T</a:t>
                      </a:r>
                    </a:p>
                  </a:txBody>
                  <a:tcPr marL="21259" marR="21259" marT="14173" marB="1417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lgn="r" rtl="0" fontAlgn="b"/>
                      <a:r>
                        <a:rPr lang="en-US" sz="1300">
                          <a:solidFill>
                            <a:srgbClr val="000000"/>
                          </a:solidFill>
                          <a:effectLst/>
                        </a:rPr>
                        <a:t>0.6080103725</a:t>
                      </a:r>
                    </a:p>
                  </a:txBody>
                  <a:tcPr marL="21259" marR="21259" marT="14173" marB="1417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300">
                          <a:solidFill>
                            <a:srgbClr val="000000"/>
                          </a:solidFill>
                          <a:effectLst/>
                        </a:rPr>
                        <a:t>7.073764095</a:t>
                      </a:r>
                    </a:p>
                  </a:txBody>
                  <a:tcPr marL="21259" marR="21259" marT="14173" marB="1417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157110293"/>
                  </a:ext>
                </a:extLst>
              </a:tr>
              <a:tr h="463729">
                <a:tc>
                  <a:txBody>
                    <a:bodyPr/>
                    <a:lstStyle/>
                    <a:p>
                      <a:pPr rtl="0" fontAlgn="b"/>
                      <a:r>
                        <a:rPr lang="en-US" sz="1300" b="1">
                          <a:solidFill>
                            <a:srgbClr val="000000"/>
                          </a:solidFill>
                          <a:effectLst/>
                        </a:rPr>
                        <a:t>Grand Total</a:t>
                      </a:r>
                    </a:p>
                  </a:txBody>
                  <a:tcPr marL="21259" marR="21259" marT="14173" marB="1417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r" rtl="0" fontAlgn="b"/>
                      <a:r>
                        <a:rPr lang="en-US" sz="1300" b="1">
                          <a:solidFill>
                            <a:srgbClr val="000000"/>
                          </a:solidFill>
                          <a:effectLst/>
                        </a:rPr>
                        <a:t>0.8304188312</a:t>
                      </a:r>
                    </a:p>
                  </a:txBody>
                  <a:tcPr marL="21259" marR="21259" marT="14173" marB="1417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r" rtl="0" fontAlgn="b"/>
                      <a:r>
                        <a:rPr lang="en-US" sz="1300" b="1" dirty="0">
                          <a:solidFill>
                            <a:srgbClr val="000000"/>
                          </a:solidFill>
                          <a:effectLst/>
                        </a:rPr>
                        <a:t>7.024634665</a:t>
                      </a:r>
                    </a:p>
                  </a:txBody>
                  <a:tcPr marL="21259" marR="21259" marT="14173" marB="1417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332431890"/>
                  </a:ext>
                </a:extLst>
              </a:tr>
            </a:tbl>
          </a:graphicData>
        </a:graphic>
      </p:graphicFrame>
      <p:sp>
        <p:nvSpPr>
          <p:cNvPr id="2" name="Title 1">
            <a:extLst>
              <a:ext uri="{FF2B5EF4-FFF2-40B4-BE49-F238E27FC236}">
                <a16:creationId xmlns:a16="http://schemas.microsoft.com/office/drawing/2014/main" id="{88A47169-7C7D-714F-B72C-06EC56EA6F0B}"/>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Pivot Tables</a:t>
            </a:r>
            <a:br>
              <a:rPr lang="en-US" sz="4800" kern="1200" dirty="0">
                <a:solidFill>
                  <a:srgbClr val="FFFFFF"/>
                </a:solidFill>
                <a:latin typeface="+mj-lt"/>
                <a:ea typeface="+mj-ea"/>
                <a:cs typeface="+mj-cs"/>
              </a:rPr>
            </a:br>
            <a:r>
              <a:rPr lang="en-US" sz="4800" kern="1200" dirty="0">
                <a:solidFill>
                  <a:srgbClr val="FFFFFF"/>
                </a:solidFill>
                <a:latin typeface="+mj-lt"/>
                <a:ea typeface="+mj-ea"/>
                <a:cs typeface="+mj-cs"/>
              </a:rPr>
              <a:t>(part II)</a:t>
            </a:r>
          </a:p>
        </p:txBody>
      </p:sp>
    </p:spTree>
    <p:extLst>
      <p:ext uri="{BB962C8B-B14F-4D97-AF65-F5344CB8AC3E}">
        <p14:creationId xmlns:p14="http://schemas.microsoft.com/office/powerpoint/2010/main" val="1671731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Flowchart: Document 7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B6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F1A2C0-7E29-6C4D-A7C3-84DE6F15EF02}"/>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Time Series</a:t>
            </a:r>
          </a:p>
        </p:txBody>
      </p:sp>
      <p:pic>
        <p:nvPicPr>
          <p:cNvPr id="7172" name="Picture 4" descr="Chart, scatter chart&#10;&#10;Description automatically generated">
            <a:extLst>
              <a:ext uri="{FF2B5EF4-FFF2-40B4-BE49-F238E27FC236}">
                <a16:creationId xmlns:a16="http://schemas.microsoft.com/office/drawing/2014/main" id="{B3E5E466-97C4-8146-96DF-BD67C68582F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07933" y="1160936"/>
            <a:ext cx="7347537" cy="4537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013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ECEF6C2F-9906-4F89-9B4F-598E9F344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428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Rectangle 76">
            <a:extLst>
              <a:ext uri="{FF2B5EF4-FFF2-40B4-BE49-F238E27FC236}">
                <a16:creationId xmlns:a16="http://schemas.microsoft.com/office/drawing/2014/main" id="{91E12CD6-A76F-439F-9C98-C0211D8FD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6"/>
            <a:ext cx="12192000" cy="26151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Amazon.com: Microsoft XBOX 360 E 250GB Console : Video Games">
            <a:extLst>
              <a:ext uri="{FF2B5EF4-FFF2-40B4-BE49-F238E27FC236}">
                <a16:creationId xmlns:a16="http://schemas.microsoft.com/office/drawing/2014/main" id="{1B4B372C-8A02-8444-AF4E-DA82A96AED2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8513" y="642938"/>
            <a:ext cx="2413000" cy="3275013"/>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66787F-0EA5-264A-9B03-1475DDDE8365}"/>
              </a:ext>
            </a:extLst>
          </p:cNvPr>
          <p:cNvSpPr txBox="1"/>
          <p:nvPr/>
        </p:nvSpPr>
        <p:spPr>
          <a:xfrm>
            <a:off x="798513" y="3262313"/>
            <a:ext cx="2413000" cy="654050"/>
          </a:xfrm>
          <a:prstGeom prst="rect">
            <a:avLst/>
          </a:prstGeom>
          <a:solidFill>
            <a:srgbClr val="000000">
              <a:alpha val="50000"/>
            </a:srgbClr>
          </a:solidFill>
          <a:ln>
            <a:noFill/>
          </a:ln>
        </p:spPr>
        <p:txBody>
          <a:bodyPr wrap="square" rtlCol="0" anchor="ctr">
            <a:noAutofit/>
          </a:bodyPr>
          <a:lstStyle/>
          <a:p>
            <a:pPr algn="ctr">
              <a:spcAft>
                <a:spcPts val="600"/>
              </a:spcAft>
            </a:pPr>
            <a:r>
              <a:rPr lang="en-US" sz="1600" dirty="0">
                <a:solidFill>
                  <a:srgbClr val="FFFFFF"/>
                </a:solidFill>
              </a:rPr>
              <a:t>&gt; 84 million sold</a:t>
            </a:r>
          </a:p>
        </p:txBody>
      </p:sp>
      <p:pic>
        <p:nvPicPr>
          <p:cNvPr id="1028" name="Picture 4" descr="Amazon.com: PlayStation 3 250GB System : Video Games">
            <a:extLst>
              <a:ext uri="{FF2B5EF4-FFF2-40B4-BE49-F238E27FC236}">
                <a16:creationId xmlns:a16="http://schemas.microsoft.com/office/drawing/2014/main" id="{7B07CE04-0DBF-EB44-AEF1-9A24A9556B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282950" y="642938"/>
            <a:ext cx="4772025" cy="3275013"/>
          </a:xfrm>
          <a:prstGeom prst="rect">
            <a:avLst/>
          </a:prstGeom>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FB03BA0-0416-3F4B-AE70-DA9D9509EC67}"/>
              </a:ext>
            </a:extLst>
          </p:cNvPr>
          <p:cNvSpPr txBox="1"/>
          <p:nvPr/>
        </p:nvSpPr>
        <p:spPr>
          <a:xfrm>
            <a:off x="3282950" y="3262313"/>
            <a:ext cx="4772025" cy="654050"/>
          </a:xfrm>
          <a:prstGeom prst="rect">
            <a:avLst/>
          </a:prstGeom>
          <a:solidFill>
            <a:srgbClr val="000000">
              <a:alpha val="50000"/>
            </a:srgbClr>
          </a:solidFill>
          <a:ln>
            <a:noFill/>
          </a:ln>
        </p:spPr>
        <p:txBody>
          <a:bodyPr wrap="square" rtlCol="0" anchor="ctr">
            <a:noAutofit/>
          </a:bodyPr>
          <a:lstStyle/>
          <a:p>
            <a:pPr algn="ctr">
              <a:spcAft>
                <a:spcPts val="600"/>
              </a:spcAft>
            </a:pPr>
            <a:r>
              <a:rPr lang="en-US" sz="1600" dirty="0">
                <a:solidFill>
                  <a:srgbClr val="FFFFFF"/>
                </a:solidFill>
              </a:rPr>
              <a:t>&gt; 87 million sold</a:t>
            </a:r>
          </a:p>
        </p:txBody>
      </p:sp>
      <p:pic>
        <p:nvPicPr>
          <p:cNvPr id="1026" name="Picture 2" descr="Wii - Wikipedia">
            <a:extLst>
              <a:ext uri="{FF2B5EF4-FFF2-40B4-BE49-F238E27FC236}">
                <a16:creationId xmlns:a16="http://schemas.microsoft.com/office/drawing/2014/main" id="{AE2359ED-500F-2F49-A707-04631127F68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126413" y="642938"/>
            <a:ext cx="3275013" cy="3275013"/>
          </a:xfrm>
          <a:prstGeom prst="rect">
            <a:avLst/>
          </a:prstGeom>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AF3B97C-011C-2D4E-99B1-94F54D6A185B}"/>
              </a:ext>
            </a:extLst>
          </p:cNvPr>
          <p:cNvSpPr txBox="1"/>
          <p:nvPr/>
        </p:nvSpPr>
        <p:spPr>
          <a:xfrm>
            <a:off x="8126413" y="3262313"/>
            <a:ext cx="3275013" cy="654050"/>
          </a:xfrm>
          <a:prstGeom prst="rect">
            <a:avLst/>
          </a:prstGeom>
          <a:solidFill>
            <a:srgbClr val="000000">
              <a:alpha val="50000"/>
            </a:srgbClr>
          </a:solidFill>
          <a:ln>
            <a:noFill/>
          </a:ln>
        </p:spPr>
        <p:txBody>
          <a:bodyPr wrap="square" rtlCol="0" anchor="ctr">
            <a:noAutofit/>
          </a:bodyPr>
          <a:lstStyle/>
          <a:p>
            <a:pPr algn="ctr">
              <a:spcAft>
                <a:spcPts val="600"/>
              </a:spcAft>
            </a:pPr>
            <a:r>
              <a:rPr lang="en-US" sz="1600" dirty="0">
                <a:solidFill>
                  <a:srgbClr val="FFFFFF"/>
                </a:solidFill>
              </a:rPr>
              <a:t>&gt; 101 million sold</a:t>
            </a:r>
          </a:p>
        </p:txBody>
      </p:sp>
      <p:sp>
        <p:nvSpPr>
          <p:cNvPr id="2" name="Title 1">
            <a:extLst>
              <a:ext uri="{FF2B5EF4-FFF2-40B4-BE49-F238E27FC236}">
                <a16:creationId xmlns:a16="http://schemas.microsoft.com/office/drawing/2014/main" id="{BDF79E46-8EA4-E64B-9E8B-AC5C036953D2}"/>
              </a:ext>
            </a:extLst>
          </p:cNvPr>
          <p:cNvSpPr>
            <a:spLocks noGrp="1"/>
          </p:cNvSpPr>
          <p:nvPr>
            <p:ph type="title"/>
          </p:nvPr>
        </p:nvSpPr>
        <p:spPr>
          <a:xfrm>
            <a:off x="838200" y="4636802"/>
            <a:ext cx="10515600" cy="1325563"/>
          </a:xfrm>
        </p:spPr>
        <p:txBody>
          <a:bodyPr vert="horz" lIns="91440" tIns="45720" rIns="91440" bIns="45720" rtlCol="0" anchor="ctr">
            <a:normAutofit/>
          </a:bodyPr>
          <a:lstStyle/>
          <a:p>
            <a:pPr algn="ctr"/>
            <a:r>
              <a:rPr lang="en-US" kern="1200" dirty="0">
                <a:solidFill>
                  <a:schemeClr val="tx1"/>
                </a:solidFill>
                <a:latin typeface="+mj-lt"/>
                <a:ea typeface="+mj-ea"/>
                <a:cs typeface="+mj-cs"/>
              </a:rPr>
              <a:t>Flashback to the 2006 Console Wars</a:t>
            </a:r>
          </a:p>
        </p:txBody>
      </p:sp>
    </p:spTree>
    <p:extLst>
      <p:ext uri="{BB962C8B-B14F-4D97-AF65-F5344CB8AC3E}">
        <p14:creationId xmlns:p14="http://schemas.microsoft.com/office/powerpoint/2010/main" val="3322267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51E1281A-4628-CD4B-9F81-75ADC36B5833}"/>
              </a:ext>
            </a:extLst>
          </p:cNvPr>
          <p:cNvPicPr>
            <a:picLocks noChangeAspect="1"/>
          </p:cNvPicPr>
          <p:nvPr/>
        </p:nvPicPr>
        <p:blipFill rotWithShape="1">
          <a:blip r:embed="rId2"/>
          <a:srcRect r="-1" b="5591"/>
          <a:stretch/>
        </p:blipFill>
        <p:spPr>
          <a:xfrm>
            <a:off x="321733" y="321733"/>
            <a:ext cx="11548534" cy="6214534"/>
          </a:xfrm>
          <a:prstGeom prst="rect">
            <a:avLst/>
          </a:prstGeom>
        </p:spPr>
      </p:pic>
    </p:spTree>
    <p:extLst>
      <p:ext uri="{BB962C8B-B14F-4D97-AF65-F5344CB8AC3E}">
        <p14:creationId xmlns:p14="http://schemas.microsoft.com/office/powerpoint/2010/main" val="183123760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DF72E3-5526-8840-B015-4CDB8F517D8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Xbox 360 vs Wii vs PlayStation 3</a:t>
            </a:r>
          </a:p>
        </p:txBody>
      </p:sp>
      <p:cxnSp>
        <p:nvCxnSpPr>
          <p:cNvPr id="75" name="Straight Connector 7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194" name="Picture 2">
            <a:extLst>
              <a:ext uri="{FF2B5EF4-FFF2-40B4-BE49-F238E27FC236}">
                <a16:creationId xmlns:a16="http://schemas.microsoft.com/office/drawing/2014/main" id="{3B978214-4D0D-FE4F-9E51-E1E40E794F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6882" y="2713278"/>
            <a:ext cx="5455917" cy="3068952"/>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196" name="Picture 4">
            <a:extLst>
              <a:ext uri="{FF2B5EF4-FFF2-40B4-BE49-F238E27FC236}">
                <a16:creationId xmlns:a16="http://schemas.microsoft.com/office/drawing/2014/main" id="{F7E0DD98-BFAF-A546-B305-F500B03A111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10388" y="2713278"/>
            <a:ext cx="5455917" cy="30689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6417171-800E-224C-B543-F9695FF03DF8}"/>
              </a:ext>
            </a:extLst>
          </p:cNvPr>
          <p:cNvSpPr txBox="1"/>
          <p:nvPr/>
        </p:nvSpPr>
        <p:spPr>
          <a:xfrm>
            <a:off x="0" y="6254436"/>
            <a:ext cx="12191999" cy="523220"/>
          </a:xfrm>
          <a:prstGeom prst="rect">
            <a:avLst/>
          </a:prstGeom>
          <a:noFill/>
        </p:spPr>
        <p:txBody>
          <a:bodyPr wrap="square" rtlCol="0">
            <a:spAutoFit/>
          </a:bodyPr>
          <a:lstStyle/>
          <a:p>
            <a:r>
              <a:rPr lang="en-US" sz="1400" dirty="0"/>
              <a:t>Kyle Orland - Jun 27, 2013 9:56 pm UTC, and </a:t>
            </a:r>
            <a:r>
              <a:rPr lang="en-US" sz="1400" dirty="0" err="1"/>
              <a:t>sominiArs</a:t>
            </a:r>
            <a:r>
              <a:rPr lang="en-US" sz="1400" dirty="0"/>
              <a:t> Centurion jump to post. “Analysis: Xbox 360 Poised to Pass Wii in US Sales by Year's End.” </a:t>
            </a:r>
            <a:r>
              <a:rPr lang="en-US" sz="1400" i="1" dirty="0"/>
              <a:t>Ars </a:t>
            </a:r>
            <a:r>
              <a:rPr lang="en-US" sz="1400" i="1" dirty="0" err="1"/>
              <a:t>Technica</a:t>
            </a:r>
            <a:r>
              <a:rPr lang="en-US" sz="1400" dirty="0"/>
              <a:t>, 27 June 2013, https://</a:t>
            </a:r>
            <a:r>
              <a:rPr lang="en-US" sz="1400" dirty="0" err="1"/>
              <a:t>arstechnica.com</a:t>
            </a:r>
            <a:r>
              <a:rPr lang="en-US" sz="1400" dirty="0"/>
              <a:t>/gaming/2013/06/analysis-xbox-360-poised-to-pass-wii-in-us-sales-by-years-end/. </a:t>
            </a:r>
          </a:p>
        </p:txBody>
      </p:sp>
    </p:spTree>
    <p:extLst>
      <p:ext uri="{BB962C8B-B14F-4D97-AF65-F5344CB8AC3E}">
        <p14:creationId xmlns:p14="http://schemas.microsoft.com/office/powerpoint/2010/main" val="2976345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8D09D4-E745-3445-BD73-C6EB5D9215D6}"/>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kern="1200">
                <a:solidFill>
                  <a:schemeClr val="bg1"/>
                </a:solidFill>
                <a:latin typeface="+mj-lt"/>
                <a:ea typeface="+mj-ea"/>
                <a:cs typeface="+mj-cs"/>
              </a:rPr>
              <a:t>Console Sales</a:t>
            </a:r>
          </a:p>
        </p:txBody>
      </p:sp>
      <p:pic>
        <p:nvPicPr>
          <p:cNvPr id="4" name="Picture 3" descr="Table&#10;&#10;Description automatically generated">
            <a:extLst>
              <a:ext uri="{FF2B5EF4-FFF2-40B4-BE49-F238E27FC236}">
                <a16:creationId xmlns:a16="http://schemas.microsoft.com/office/drawing/2014/main" id="{CA596558-E9D7-334A-83B0-15ADBA7E43D1}"/>
              </a:ext>
            </a:extLst>
          </p:cNvPr>
          <p:cNvPicPr>
            <a:picLocks noChangeAspect="1"/>
          </p:cNvPicPr>
          <p:nvPr/>
        </p:nvPicPr>
        <p:blipFill>
          <a:blip r:embed="rId2"/>
          <a:stretch>
            <a:fillRect/>
          </a:stretch>
        </p:blipFill>
        <p:spPr>
          <a:xfrm>
            <a:off x="5315167" y="238052"/>
            <a:ext cx="6356465" cy="5530124"/>
          </a:xfrm>
          <a:prstGeom prst="rect">
            <a:avLst/>
          </a:prstGeom>
        </p:spPr>
      </p:pic>
      <p:sp>
        <p:nvSpPr>
          <p:cNvPr id="5" name="TextBox 4">
            <a:extLst>
              <a:ext uri="{FF2B5EF4-FFF2-40B4-BE49-F238E27FC236}">
                <a16:creationId xmlns:a16="http://schemas.microsoft.com/office/drawing/2014/main" id="{3D8B6CA5-F3A4-7343-97B1-A79544810710}"/>
              </a:ext>
            </a:extLst>
          </p:cNvPr>
          <p:cNvSpPr txBox="1"/>
          <p:nvPr/>
        </p:nvSpPr>
        <p:spPr>
          <a:xfrm>
            <a:off x="4985359" y="6087649"/>
            <a:ext cx="6686273" cy="523220"/>
          </a:xfrm>
          <a:prstGeom prst="rect">
            <a:avLst/>
          </a:prstGeom>
          <a:noFill/>
        </p:spPr>
        <p:txBody>
          <a:bodyPr wrap="square" rtlCol="0">
            <a:spAutoFit/>
          </a:bodyPr>
          <a:lstStyle/>
          <a:p>
            <a:r>
              <a:rPr lang="en-US" sz="1400" dirty="0"/>
              <a:t>“List of Best-Selling Game Consoles.” </a:t>
            </a:r>
            <a:r>
              <a:rPr lang="en-US" sz="1400" i="1" dirty="0"/>
              <a:t>Wikipedia</a:t>
            </a:r>
            <a:r>
              <a:rPr lang="en-US" sz="1400" dirty="0"/>
              <a:t>, Wikimedia Foundation, 6 Nov. 2021, https://</a:t>
            </a:r>
            <a:r>
              <a:rPr lang="en-US" sz="1400" dirty="0" err="1"/>
              <a:t>en.wikipedia.org</a:t>
            </a:r>
            <a:r>
              <a:rPr lang="en-US" sz="1400" dirty="0"/>
              <a:t>/wiki/</a:t>
            </a:r>
            <a:r>
              <a:rPr lang="en-US" sz="1400" dirty="0" err="1"/>
              <a:t>List_of_best-selling_game_consoles</a:t>
            </a:r>
            <a:r>
              <a:rPr lang="en-US" sz="1400" dirty="0"/>
              <a:t>. </a:t>
            </a:r>
          </a:p>
        </p:txBody>
      </p:sp>
    </p:spTree>
    <p:extLst>
      <p:ext uri="{BB962C8B-B14F-4D97-AF65-F5344CB8AC3E}">
        <p14:creationId xmlns:p14="http://schemas.microsoft.com/office/powerpoint/2010/main" val="3866690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D1C14-4F9B-C64D-8D90-5E7733972805}"/>
              </a:ext>
            </a:extLst>
          </p:cNvPr>
          <p:cNvSpPr>
            <a:spLocks noGrp="1"/>
          </p:cNvSpPr>
          <p:nvPr>
            <p:ph type="title"/>
          </p:nvPr>
        </p:nvSpPr>
        <p:spPr>
          <a:xfrm>
            <a:off x="804673" y="1445494"/>
            <a:ext cx="3616856" cy="4376572"/>
          </a:xfrm>
        </p:spPr>
        <p:txBody>
          <a:bodyPr anchor="ctr">
            <a:normAutofit/>
          </a:bodyPr>
          <a:lstStyle/>
          <a:p>
            <a:r>
              <a:rPr lang="en-US" sz="4800"/>
              <a:t>Cost-Benefit Analysis</a:t>
            </a:r>
          </a:p>
        </p:txBody>
      </p:sp>
      <p:sp>
        <p:nvSpPr>
          <p:cNvPr id="36" name="Freeform: Shape 35">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
            <a:extLst>
              <a:ext uri="{FF2B5EF4-FFF2-40B4-BE49-F238E27FC236}">
                <a16:creationId xmlns:a16="http://schemas.microsoft.com/office/drawing/2014/main" id="{84730853-A17A-C14D-8D5E-351745FD73BD}"/>
              </a:ext>
            </a:extLst>
          </p:cNvPr>
          <p:cNvSpPr>
            <a:spLocks noGrp="1"/>
          </p:cNvSpPr>
          <p:nvPr>
            <p:ph idx="1"/>
          </p:nvPr>
        </p:nvSpPr>
        <p:spPr>
          <a:xfrm>
            <a:off x="6096000" y="197285"/>
            <a:ext cx="5501834" cy="6463430"/>
          </a:xfrm>
        </p:spPr>
        <p:txBody>
          <a:bodyPr anchor="ctr">
            <a:normAutofit/>
          </a:bodyPr>
          <a:lstStyle/>
          <a:p>
            <a:r>
              <a:rPr lang="en-US" sz="1700" dirty="0">
                <a:solidFill>
                  <a:schemeClr val="bg1"/>
                </a:solidFill>
              </a:rPr>
              <a:t>Microsoft doesn't make profit from console sales. They may even lose money, because it is so expensive to make quality electronics. This is just how they attract new customers.</a:t>
            </a:r>
          </a:p>
          <a:p>
            <a:r>
              <a:rPr lang="en-US" sz="1700" dirty="0">
                <a:solidFill>
                  <a:schemeClr val="bg1"/>
                </a:solidFill>
              </a:rPr>
              <a:t>Profits are made from game sales and online service subscriptions. Microsoft takes a 30% cut from all games and in-game purchases sold through the console's store under its standard developer agreement. Developers would be given a deal by Microsoft, so they would be paid to have their game appear on Game Pass.</a:t>
            </a:r>
          </a:p>
          <a:p>
            <a:r>
              <a:rPr lang="en-US" sz="1700" dirty="0">
                <a:solidFill>
                  <a:schemeClr val="bg1"/>
                </a:solidFill>
              </a:rPr>
              <a:t>Microsoft also gets about 45% from physical copies of games purchased. As long as people are buying games, Microsoft will make money, whether you buy the Blu-Ray / physical disc version or purchase it digitally through the online store.</a:t>
            </a:r>
          </a:p>
          <a:p>
            <a:r>
              <a:rPr lang="en-US" sz="1700" dirty="0">
                <a:solidFill>
                  <a:schemeClr val="bg1"/>
                </a:solidFill>
              </a:rPr>
              <a:t>For example, the Xbox 360 is about $180 and Microsoft takes roughly a $126 hit per console sold. Current games cost $60 on average and Microsoft gets 30% from each game, so about $18 per game profit. This means users would need to buy at least 7 games to make up for the loss of the console sale.</a:t>
            </a:r>
          </a:p>
        </p:txBody>
      </p:sp>
    </p:spTree>
    <p:extLst>
      <p:ext uri="{BB962C8B-B14F-4D97-AF65-F5344CB8AC3E}">
        <p14:creationId xmlns:p14="http://schemas.microsoft.com/office/powerpoint/2010/main" val="350855678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2D886F1-CB4A-4FC1-AAA7-9402B0D0D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62B7B97-C3EE-4AEE-A61F-AFA873FE2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013557" y="0"/>
            <a:ext cx="1017844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638B27-2D2F-BD42-8B56-1915E429E053}"/>
              </a:ext>
            </a:extLst>
          </p:cNvPr>
          <p:cNvSpPr>
            <a:spLocks noGrp="1"/>
          </p:cNvSpPr>
          <p:nvPr>
            <p:ph type="title"/>
          </p:nvPr>
        </p:nvSpPr>
        <p:spPr>
          <a:xfrm>
            <a:off x="623787" y="1635358"/>
            <a:ext cx="2752344" cy="2706624"/>
          </a:xfrm>
          <a:prstGeom prst="ellipse">
            <a:avLst/>
          </a:prstGeom>
          <a:solidFill>
            <a:schemeClr val="bg1"/>
          </a:solidFill>
          <a:ln w="174625" cmpd="thinThick">
            <a:solidFill>
              <a:schemeClr val="bg1"/>
            </a:solidFill>
          </a:ln>
        </p:spPr>
        <p:txBody>
          <a:bodyPr>
            <a:normAutofit/>
          </a:bodyPr>
          <a:lstStyle/>
          <a:p>
            <a:pPr algn="ctr"/>
            <a:r>
              <a:rPr lang="en-US" sz="2600" dirty="0"/>
              <a:t>Criteria for Success</a:t>
            </a:r>
          </a:p>
        </p:txBody>
      </p:sp>
      <p:sp>
        <p:nvSpPr>
          <p:cNvPr id="34" name="Content Placeholder 2">
            <a:extLst>
              <a:ext uri="{FF2B5EF4-FFF2-40B4-BE49-F238E27FC236}">
                <a16:creationId xmlns:a16="http://schemas.microsoft.com/office/drawing/2014/main" id="{05A711A9-C150-1048-BD03-71FC4922B704}"/>
              </a:ext>
            </a:extLst>
          </p:cNvPr>
          <p:cNvSpPr>
            <a:spLocks noGrp="1"/>
          </p:cNvSpPr>
          <p:nvPr>
            <p:ph idx="1"/>
          </p:nvPr>
        </p:nvSpPr>
        <p:spPr>
          <a:xfrm>
            <a:off x="4256690" y="1088137"/>
            <a:ext cx="6180082" cy="3801067"/>
          </a:xfrm>
        </p:spPr>
        <p:txBody>
          <a:bodyPr anchor="ctr">
            <a:normAutofit/>
          </a:bodyPr>
          <a:lstStyle/>
          <a:p>
            <a:r>
              <a:rPr lang="en-US" sz="2000" dirty="0">
                <a:solidFill>
                  <a:schemeClr val="bg1"/>
                </a:solidFill>
              </a:rPr>
              <a:t>Measure the current rate of game sales on all consoles as a baseline.</a:t>
            </a:r>
          </a:p>
          <a:p>
            <a:r>
              <a:rPr lang="en-US" sz="2000" dirty="0">
                <a:solidFill>
                  <a:schemeClr val="bg1"/>
                </a:solidFill>
              </a:rPr>
              <a:t>Success would be increasing this rate of game sales (ideally on all consoles, but overall is fine).</a:t>
            </a:r>
          </a:p>
          <a:p>
            <a:r>
              <a:rPr lang="en-US" sz="2000" dirty="0">
                <a:solidFill>
                  <a:schemeClr val="bg1"/>
                </a:solidFill>
              </a:rPr>
              <a:t>Measure the overall net profit made per month compared to Nintendo and Sony.</a:t>
            </a:r>
          </a:p>
          <a:p>
            <a:r>
              <a:rPr lang="en-US" sz="2000" dirty="0">
                <a:solidFill>
                  <a:schemeClr val="bg1"/>
                </a:solidFill>
              </a:rPr>
              <a:t>Success would be a higher rate of profit increase (need to adjust for inflation). </a:t>
            </a:r>
          </a:p>
        </p:txBody>
      </p:sp>
    </p:spTree>
    <p:extLst>
      <p:ext uri="{BB962C8B-B14F-4D97-AF65-F5344CB8AC3E}">
        <p14:creationId xmlns:p14="http://schemas.microsoft.com/office/powerpoint/2010/main" val="3248542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1" name="Freeform: Shape 24">
            <a:extLst>
              <a:ext uri="{FF2B5EF4-FFF2-40B4-BE49-F238E27FC236}">
                <a16:creationId xmlns:a16="http://schemas.microsoft.com/office/drawing/2014/main" id="{4F9857ED-1DEF-4481-AEB4-E7759342AC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457275" cy="6858000"/>
          </a:xfrm>
          <a:custGeom>
            <a:avLst/>
            <a:gdLst>
              <a:gd name="connsiteX0" fmla="*/ 5457275 w 5457275"/>
              <a:gd name="connsiteY0" fmla="*/ 0 h 6858000"/>
              <a:gd name="connsiteX1" fmla="*/ 361354 w 5457275"/>
              <a:gd name="connsiteY1" fmla="*/ 0 h 6858000"/>
              <a:gd name="connsiteX2" fmla="*/ 335637 w 5457275"/>
              <a:gd name="connsiteY2" fmla="*/ 94722 h 6858000"/>
              <a:gd name="connsiteX3" fmla="*/ 690849 w 5457275"/>
              <a:gd name="connsiteY3" fmla="*/ 6842426 h 6858000"/>
              <a:gd name="connsiteX4" fmla="*/ 696735 w 5457275"/>
              <a:gd name="connsiteY4" fmla="*/ 6858000 h 6858000"/>
              <a:gd name="connsiteX5" fmla="*/ 5457275 w 545727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7275" h="6858000">
                <a:moveTo>
                  <a:pt x="5457275" y="0"/>
                </a:moveTo>
                <a:lnTo>
                  <a:pt x="361354" y="0"/>
                </a:lnTo>
                <a:lnTo>
                  <a:pt x="335637" y="94722"/>
                </a:lnTo>
                <a:cubicBezTo>
                  <a:pt x="-226206" y="2374054"/>
                  <a:pt x="-65870" y="4704140"/>
                  <a:pt x="690849" y="6842426"/>
                </a:cubicBezTo>
                <a:lnTo>
                  <a:pt x="696735" y="6858000"/>
                </a:lnTo>
                <a:lnTo>
                  <a:pt x="5457275"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26">
            <a:extLst>
              <a:ext uri="{FF2B5EF4-FFF2-40B4-BE49-F238E27FC236}">
                <a16:creationId xmlns:a16="http://schemas.microsoft.com/office/drawing/2014/main" id="{D6E4FBE1-8E8A-42A6-B693-88C8979D8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228693" cy="6858000"/>
          </a:xfrm>
          <a:custGeom>
            <a:avLst/>
            <a:gdLst>
              <a:gd name="connsiteX0" fmla="*/ 5228693 w 5228693"/>
              <a:gd name="connsiteY0" fmla="*/ 0 h 6858000"/>
              <a:gd name="connsiteX1" fmla="*/ 371685 w 5228693"/>
              <a:gd name="connsiteY1" fmla="*/ 1 h 6858000"/>
              <a:gd name="connsiteX2" fmla="*/ 319533 w 5228693"/>
              <a:gd name="connsiteY2" fmla="*/ 193787 h 6858000"/>
              <a:gd name="connsiteX3" fmla="*/ 623642 w 5228693"/>
              <a:gd name="connsiteY3" fmla="*/ 6599363 h 6858000"/>
              <a:gd name="connsiteX4" fmla="*/ 717029 w 5228693"/>
              <a:gd name="connsiteY4" fmla="*/ 6858000 h 6858000"/>
              <a:gd name="connsiteX5" fmla="*/ 5228693 w 522869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8693" h="6858000">
                <a:moveTo>
                  <a:pt x="5228693" y="0"/>
                </a:moveTo>
                <a:lnTo>
                  <a:pt x="371685" y="1"/>
                </a:lnTo>
                <a:lnTo>
                  <a:pt x="319533" y="193787"/>
                </a:lnTo>
                <a:cubicBezTo>
                  <a:pt x="-206622" y="2355719"/>
                  <a:pt x="-67685" y="4563346"/>
                  <a:pt x="623642" y="6599363"/>
                </a:cubicBezTo>
                <a:lnTo>
                  <a:pt x="717029" y="6858000"/>
                </a:lnTo>
                <a:lnTo>
                  <a:pt x="5228693" y="6858000"/>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C74E48B-482F-6041-A4A9-77EA1D324637}"/>
              </a:ext>
            </a:extLst>
          </p:cNvPr>
          <p:cNvSpPr>
            <a:spLocks noGrp="1"/>
          </p:cNvSpPr>
          <p:nvPr>
            <p:ph type="title"/>
          </p:nvPr>
        </p:nvSpPr>
        <p:spPr>
          <a:xfrm>
            <a:off x="804671" y="1330007"/>
            <a:ext cx="3820669" cy="4692396"/>
          </a:xfrm>
        </p:spPr>
        <p:txBody>
          <a:bodyPr anchor="ctr">
            <a:normAutofit/>
          </a:bodyPr>
          <a:lstStyle/>
          <a:p>
            <a:r>
              <a:rPr lang="en-US" sz="5400"/>
              <a:t>Assumptions</a:t>
            </a:r>
          </a:p>
        </p:txBody>
      </p:sp>
      <p:sp>
        <p:nvSpPr>
          <p:cNvPr id="3" name="Content Placeholder 2">
            <a:extLst>
              <a:ext uri="{FF2B5EF4-FFF2-40B4-BE49-F238E27FC236}">
                <a16:creationId xmlns:a16="http://schemas.microsoft.com/office/drawing/2014/main" id="{04FF10B7-680E-264C-8075-8650BD96ACD2}"/>
              </a:ext>
            </a:extLst>
          </p:cNvPr>
          <p:cNvSpPr>
            <a:spLocks noGrp="1"/>
          </p:cNvSpPr>
          <p:nvPr>
            <p:ph idx="1"/>
          </p:nvPr>
        </p:nvSpPr>
        <p:spPr>
          <a:xfrm>
            <a:off x="6071616" y="1330007"/>
            <a:ext cx="5477256" cy="4692396"/>
          </a:xfrm>
        </p:spPr>
        <p:txBody>
          <a:bodyPr anchor="ctr">
            <a:normAutofit/>
          </a:bodyPr>
          <a:lstStyle/>
          <a:p>
            <a:r>
              <a:rPr lang="en-US" sz="2200"/>
              <a:t>We assume that focusing efforts on game availability and diversification will not only attract new customers, but also encourage existing customers to purchase additional games.</a:t>
            </a:r>
          </a:p>
          <a:p>
            <a:r>
              <a:rPr lang="en-US" sz="2200"/>
              <a:t>We assume that adapting to the style of the competitors will have a positive impact.</a:t>
            </a:r>
          </a:p>
          <a:p>
            <a:r>
              <a:rPr lang="en-US" sz="2200"/>
              <a:t>We also assume that the number of consoles owned by each company does not play a role in this. (Nintendo has developed far more gaming consoles than Microsoft or Sony, so this may bring them an advantage by sheer numbers.)</a:t>
            </a:r>
          </a:p>
        </p:txBody>
      </p:sp>
    </p:spTree>
    <p:extLst>
      <p:ext uri="{BB962C8B-B14F-4D97-AF65-F5344CB8AC3E}">
        <p14:creationId xmlns:p14="http://schemas.microsoft.com/office/powerpoint/2010/main" val="2183817300"/>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2D9F5-A4E8-4544-994C-6BDD00B22714}"/>
              </a:ext>
            </a:extLst>
          </p:cNvPr>
          <p:cNvSpPr>
            <a:spLocks noGrp="1"/>
          </p:cNvSpPr>
          <p:nvPr>
            <p:ph type="title"/>
          </p:nvPr>
        </p:nvSpPr>
        <p:spPr>
          <a:xfrm>
            <a:off x="6634134" y="1396289"/>
            <a:ext cx="5006336" cy="1325563"/>
          </a:xfrm>
        </p:spPr>
        <p:txBody>
          <a:bodyPr>
            <a:normAutofit/>
          </a:bodyPr>
          <a:lstStyle/>
          <a:p>
            <a:r>
              <a:rPr lang="en-US" dirty="0"/>
              <a:t>Risks</a:t>
            </a:r>
          </a:p>
        </p:txBody>
      </p:sp>
      <p:sp>
        <p:nvSpPr>
          <p:cNvPr id="9" name="Freeform: Shape 8">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CPU with binary numbers and blueprint">
            <a:extLst>
              <a:ext uri="{FF2B5EF4-FFF2-40B4-BE49-F238E27FC236}">
                <a16:creationId xmlns:a16="http://schemas.microsoft.com/office/drawing/2014/main" id="{93B4A01B-BE28-4ED9-A0D6-343FDFCB05F9}"/>
              </a:ext>
            </a:extLst>
          </p:cNvPr>
          <p:cNvPicPr>
            <a:picLocks noChangeAspect="1"/>
          </p:cNvPicPr>
          <p:nvPr/>
        </p:nvPicPr>
        <p:blipFill rotWithShape="1">
          <a:blip r:embed="rId2"/>
          <a:srcRect l="28245" r="22345"/>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3" name="Content Placeholder 2">
            <a:extLst>
              <a:ext uri="{FF2B5EF4-FFF2-40B4-BE49-F238E27FC236}">
                <a16:creationId xmlns:a16="http://schemas.microsoft.com/office/drawing/2014/main" id="{D8452996-8CD7-714C-822E-F11F09488703}"/>
              </a:ext>
            </a:extLst>
          </p:cNvPr>
          <p:cNvSpPr>
            <a:spLocks noGrp="1"/>
          </p:cNvSpPr>
          <p:nvPr>
            <p:ph idx="1"/>
          </p:nvPr>
        </p:nvSpPr>
        <p:spPr>
          <a:xfrm>
            <a:off x="6638578" y="2871982"/>
            <a:ext cx="5004073" cy="3181684"/>
          </a:xfrm>
        </p:spPr>
        <p:txBody>
          <a:bodyPr anchor="t">
            <a:normAutofit/>
          </a:bodyPr>
          <a:lstStyle/>
          <a:p>
            <a:r>
              <a:rPr lang="en-US" sz="1800"/>
              <a:t>Microsoft seems to have a niche gaming audience that we could potentially start to lose if energy is spent diversifying too widely.</a:t>
            </a:r>
          </a:p>
          <a:p>
            <a:r>
              <a:rPr lang="en-US" sz="1800"/>
              <a:t>Maybe the available games are not the reason for disinterest in Microsoft products. In this case, changing the games available would not address the problem. </a:t>
            </a:r>
          </a:p>
          <a:p>
            <a:r>
              <a:rPr lang="en-US" sz="1800"/>
              <a:t>We don't want quality or other areas to decline because of this shift in focus.</a:t>
            </a:r>
          </a:p>
        </p:txBody>
      </p:sp>
    </p:spTree>
    <p:extLst>
      <p:ext uri="{BB962C8B-B14F-4D97-AF65-F5344CB8AC3E}">
        <p14:creationId xmlns:p14="http://schemas.microsoft.com/office/powerpoint/2010/main" val="2944159941"/>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47501-92AC-3344-BA41-D4EB1285D3AA}"/>
              </a:ext>
            </a:extLst>
          </p:cNvPr>
          <p:cNvSpPr>
            <a:spLocks noGrp="1"/>
          </p:cNvSpPr>
          <p:nvPr>
            <p:ph type="title"/>
          </p:nvPr>
        </p:nvSpPr>
        <p:spPr>
          <a:xfrm>
            <a:off x="1166650" y="1332952"/>
            <a:ext cx="3926898" cy="3921176"/>
          </a:xfrm>
        </p:spPr>
        <p:txBody>
          <a:bodyPr anchor="ctr">
            <a:normAutofit/>
          </a:bodyPr>
          <a:lstStyle/>
          <a:p>
            <a:r>
              <a:rPr lang="en-US" sz="5000"/>
              <a:t>Future Directions : An Argument for Diversification</a:t>
            </a:r>
          </a:p>
        </p:txBody>
      </p:sp>
      <p:grpSp>
        <p:nvGrpSpPr>
          <p:cNvPr id="16" name="Group 15">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7"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657E0D81-EF75-2B43-A7C7-5ED7E2E86AC9}"/>
              </a:ext>
            </a:extLst>
          </p:cNvPr>
          <p:cNvSpPr>
            <a:spLocks noGrp="1"/>
          </p:cNvSpPr>
          <p:nvPr>
            <p:ph idx="1"/>
          </p:nvPr>
        </p:nvSpPr>
        <p:spPr>
          <a:xfrm>
            <a:off x="6421120" y="499833"/>
            <a:ext cx="5100320" cy="5581226"/>
          </a:xfrm>
        </p:spPr>
        <p:txBody>
          <a:bodyPr anchor="ctr">
            <a:normAutofit/>
          </a:bodyPr>
          <a:lstStyle/>
          <a:p>
            <a:r>
              <a:rPr lang="en-US" sz="2000" dirty="0"/>
              <a:t>Microsoft is moving towards cloud gaming.</a:t>
            </a:r>
          </a:p>
          <a:p>
            <a:r>
              <a:rPr lang="en-US" sz="2000" dirty="0"/>
              <a:t>Xbox Game Pass is a video game subscription service from Microsoft for use with its Xbox Series X/S and Xbox One consoles, Windows 11 and Windows 10, as well as Android and iOS devices via Xbox Cloud Gaming. It costs $120 per year.</a:t>
            </a:r>
          </a:p>
          <a:p>
            <a:r>
              <a:rPr lang="en-US" sz="2000" dirty="0"/>
              <a:t>Subscribers to Xbox Game Pass are playing 40% more games (including titles outside the Game Pass catalogue) than they did before joining.</a:t>
            </a:r>
          </a:p>
          <a:p>
            <a:r>
              <a:rPr lang="en-US" sz="2000" dirty="0"/>
              <a:t>An impressive 91% of subscribers say they have played a title they would not have tried without Xbox Game Pass, while Microsoft has noticed members are playing 30% more genres than they did before joining.</a:t>
            </a:r>
          </a:p>
          <a:p>
            <a:endParaRPr lang="en-US" sz="2000" dirty="0"/>
          </a:p>
        </p:txBody>
      </p:sp>
    </p:spTree>
    <p:extLst>
      <p:ext uri="{BB962C8B-B14F-4D97-AF65-F5344CB8AC3E}">
        <p14:creationId xmlns:p14="http://schemas.microsoft.com/office/powerpoint/2010/main" val="99069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FD67C5-C5CA-074C-9964-4820354950F5}"/>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Turbulent History</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Chart, line chart&#10;&#10;Description automatically generated">
            <a:extLst>
              <a:ext uri="{FF2B5EF4-FFF2-40B4-BE49-F238E27FC236}">
                <a16:creationId xmlns:a16="http://schemas.microsoft.com/office/drawing/2014/main" id="{27B7084A-EF99-644F-8D9A-B7E02CF58EDC}"/>
              </a:ext>
            </a:extLst>
          </p:cNvPr>
          <p:cNvPicPr>
            <a:picLocks noChangeAspect="1"/>
          </p:cNvPicPr>
          <p:nvPr/>
        </p:nvPicPr>
        <p:blipFill>
          <a:blip r:embed="rId3"/>
          <a:stretch>
            <a:fillRect/>
          </a:stretch>
        </p:blipFill>
        <p:spPr>
          <a:xfrm>
            <a:off x="5153822" y="1376797"/>
            <a:ext cx="6553545" cy="4112348"/>
          </a:xfrm>
          <a:prstGeom prst="rect">
            <a:avLst/>
          </a:prstGeom>
        </p:spPr>
      </p:pic>
      <p:pic>
        <p:nvPicPr>
          <p:cNvPr id="32" name="Picture 31">
            <a:extLst>
              <a:ext uri="{FF2B5EF4-FFF2-40B4-BE49-F238E27FC236}">
                <a16:creationId xmlns:a16="http://schemas.microsoft.com/office/drawing/2014/main" id="{6A33B56C-DDF9-994F-A07B-A56DB28B0E36}"/>
              </a:ext>
            </a:extLst>
          </p:cNvPr>
          <p:cNvPicPr>
            <a:picLocks noChangeAspect="1"/>
          </p:cNvPicPr>
          <p:nvPr/>
        </p:nvPicPr>
        <p:blipFill rotWithShape="1">
          <a:blip r:embed="rId4"/>
          <a:srcRect t="33193"/>
          <a:stretch/>
        </p:blipFill>
        <p:spPr>
          <a:xfrm>
            <a:off x="10163669" y="1229218"/>
            <a:ext cx="1637397" cy="682822"/>
          </a:xfrm>
          <a:prstGeom prst="rect">
            <a:avLst/>
          </a:prstGeom>
        </p:spPr>
      </p:pic>
      <p:sp>
        <p:nvSpPr>
          <p:cNvPr id="33" name="TextBox 32">
            <a:extLst>
              <a:ext uri="{FF2B5EF4-FFF2-40B4-BE49-F238E27FC236}">
                <a16:creationId xmlns:a16="http://schemas.microsoft.com/office/drawing/2014/main" id="{A16D0893-55E6-8E43-B385-9102609A5964}"/>
              </a:ext>
            </a:extLst>
          </p:cNvPr>
          <p:cNvSpPr txBox="1"/>
          <p:nvPr/>
        </p:nvSpPr>
        <p:spPr>
          <a:xfrm>
            <a:off x="6610498" y="2389386"/>
            <a:ext cx="598903" cy="369332"/>
          </a:xfrm>
          <a:prstGeom prst="rect">
            <a:avLst/>
          </a:prstGeom>
          <a:noFill/>
        </p:spPr>
        <p:txBody>
          <a:bodyPr wrap="square" rtlCol="0">
            <a:spAutoFit/>
          </a:bodyPr>
          <a:lstStyle/>
          <a:p>
            <a:r>
              <a:rPr lang="en-US" dirty="0">
                <a:solidFill>
                  <a:srgbClr val="FFC000"/>
                </a:solidFill>
              </a:rPr>
              <a:t>PS2</a:t>
            </a:r>
          </a:p>
        </p:txBody>
      </p:sp>
      <p:sp>
        <p:nvSpPr>
          <p:cNvPr id="34" name="TextBox 33">
            <a:extLst>
              <a:ext uri="{FF2B5EF4-FFF2-40B4-BE49-F238E27FC236}">
                <a16:creationId xmlns:a16="http://schemas.microsoft.com/office/drawing/2014/main" id="{846E4B3B-BA6F-7A47-A95E-B2C1F9D0A00B}"/>
              </a:ext>
            </a:extLst>
          </p:cNvPr>
          <p:cNvSpPr txBox="1"/>
          <p:nvPr/>
        </p:nvSpPr>
        <p:spPr>
          <a:xfrm>
            <a:off x="9078268" y="3132527"/>
            <a:ext cx="598903" cy="369332"/>
          </a:xfrm>
          <a:prstGeom prst="rect">
            <a:avLst/>
          </a:prstGeom>
          <a:noFill/>
        </p:spPr>
        <p:txBody>
          <a:bodyPr wrap="square" rtlCol="0">
            <a:spAutoFit/>
          </a:bodyPr>
          <a:lstStyle/>
          <a:p>
            <a:r>
              <a:rPr lang="en-US" dirty="0">
                <a:solidFill>
                  <a:srgbClr val="FFC000"/>
                </a:solidFill>
              </a:rPr>
              <a:t>PS3</a:t>
            </a:r>
          </a:p>
        </p:txBody>
      </p:sp>
      <p:sp>
        <p:nvSpPr>
          <p:cNvPr id="35" name="TextBox 34">
            <a:extLst>
              <a:ext uri="{FF2B5EF4-FFF2-40B4-BE49-F238E27FC236}">
                <a16:creationId xmlns:a16="http://schemas.microsoft.com/office/drawing/2014/main" id="{BF35FF54-1162-724F-B9EE-906A25E89EA8}"/>
              </a:ext>
            </a:extLst>
          </p:cNvPr>
          <p:cNvSpPr txBox="1"/>
          <p:nvPr/>
        </p:nvSpPr>
        <p:spPr>
          <a:xfrm>
            <a:off x="11251744" y="3031069"/>
            <a:ext cx="598903" cy="369332"/>
          </a:xfrm>
          <a:prstGeom prst="rect">
            <a:avLst/>
          </a:prstGeom>
          <a:noFill/>
        </p:spPr>
        <p:txBody>
          <a:bodyPr wrap="square" rtlCol="0">
            <a:spAutoFit/>
          </a:bodyPr>
          <a:lstStyle/>
          <a:p>
            <a:r>
              <a:rPr lang="en-US" dirty="0">
                <a:solidFill>
                  <a:srgbClr val="FFC000"/>
                </a:solidFill>
              </a:rPr>
              <a:t>PS4</a:t>
            </a:r>
          </a:p>
        </p:txBody>
      </p:sp>
      <p:sp>
        <p:nvSpPr>
          <p:cNvPr id="36" name="TextBox 35">
            <a:extLst>
              <a:ext uri="{FF2B5EF4-FFF2-40B4-BE49-F238E27FC236}">
                <a16:creationId xmlns:a16="http://schemas.microsoft.com/office/drawing/2014/main" id="{19892FF6-3881-EF49-9E8B-B577A89ED005}"/>
              </a:ext>
            </a:extLst>
          </p:cNvPr>
          <p:cNvSpPr txBox="1"/>
          <p:nvPr/>
        </p:nvSpPr>
        <p:spPr>
          <a:xfrm>
            <a:off x="7711744" y="1245262"/>
            <a:ext cx="598903" cy="369332"/>
          </a:xfrm>
          <a:prstGeom prst="rect">
            <a:avLst/>
          </a:prstGeom>
          <a:noFill/>
        </p:spPr>
        <p:txBody>
          <a:bodyPr wrap="square" rtlCol="0">
            <a:spAutoFit/>
          </a:bodyPr>
          <a:lstStyle/>
          <a:p>
            <a:r>
              <a:rPr lang="en-US" dirty="0">
                <a:solidFill>
                  <a:srgbClr val="FF0000"/>
                </a:solidFill>
              </a:rPr>
              <a:t>Wii</a:t>
            </a:r>
          </a:p>
        </p:txBody>
      </p:sp>
      <p:sp>
        <p:nvSpPr>
          <p:cNvPr id="37" name="TextBox 36">
            <a:extLst>
              <a:ext uri="{FF2B5EF4-FFF2-40B4-BE49-F238E27FC236}">
                <a16:creationId xmlns:a16="http://schemas.microsoft.com/office/drawing/2014/main" id="{FE25CEBF-AA3F-9240-899F-15A3220832B5}"/>
              </a:ext>
            </a:extLst>
          </p:cNvPr>
          <p:cNvSpPr txBox="1"/>
          <p:nvPr/>
        </p:nvSpPr>
        <p:spPr>
          <a:xfrm>
            <a:off x="9677171" y="2147645"/>
            <a:ext cx="811008" cy="369332"/>
          </a:xfrm>
          <a:prstGeom prst="rect">
            <a:avLst/>
          </a:prstGeom>
          <a:noFill/>
        </p:spPr>
        <p:txBody>
          <a:bodyPr wrap="square" rtlCol="0">
            <a:spAutoFit/>
          </a:bodyPr>
          <a:lstStyle/>
          <a:p>
            <a:r>
              <a:rPr lang="en-US" dirty="0">
                <a:solidFill>
                  <a:srgbClr val="FF0000"/>
                </a:solidFill>
              </a:rPr>
              <a:t>WiiU</a:t>
            </a:r>
          </a:p>
        </p:txBody>
      </p:sp>
      <p:sp>
        <p:nvSpPr>
          <p:cNvPr id="38" name="TextBox 37">
            <a:extLst>
              <a:ext uri="{FF2B5EF4-FFF2-40B4-BE49-F238E27FC236}">
                <a16:creationId xmlns:a16="http://schemas.microsoft.com/office/drawing/2014/main" id="{12EDB8E1-6BAB-0041-80A0-95B451D8FB6C}"/>
              </a:ext>
            </a:extLst>
          </p:cNvPr>
          <p:cNvSpPr txBox="1"/>
          <p:nvPr/>
        </p:nvSpPr>
        <p:spPr>
          <a:xfrm>
            <a:off x="10440736" y="3416579"/>
            <a:ext cx="811008" cy="369332"/>
          </a:xfrm>
          <a:prstGeom prst="rect">
            <a:avLst/>
          </a:prstGeom>
          <a:noFill/>
        </p:spPr>
        <p:txBody>
          <a:bodyPr wrap="square" rtlCol="0">
            <a:spAutoFit/>
          </a:bodyPr>
          <a:lstStyle/>
          <a:p>
            <a:r>
              <a:rPr lang="en-US" dirty="0">
                <a:solidFill>
                  <a:srgbClr val="FF0000"/>
                </a:solidFill>
              </a:rPr>
              <a:t>3DS</a:t>
            </a:r>
          </a:p>
        </p:txBody>
      </p:sp>
      <p:sp>
        <p:nvSpPr>
          <p:cNvPr id="39" name="TextBox 38">
            <a:extLst>
              <a:ext uri="{FF2B5EF4-FFF2-40B4-BE49-F238E27FC236}">
                <a16:creationId xmlns:a16="http://schemas.microsoft.com/office/drawing/2014/main" id="{F3313BD9-5A2F-CA49-A495-705526C2A7D2}"/>
              </a:ext>
            </a:extLst>
          </p:cNvPr>
          <p:cNvSpPr txBox="1"/>
          <p:nvPr/>
        </p:nvSpPr>
        <p:spPr>
          <a:xfrm>
            <a:off x="6610497" y="4190742"/>
            <a:ext cx="598903" cy="369332"/>
          </a:xfrm>
          <a:prstGeom prst="rect">
            <a:avLst/>
          </a:prstGeom>
          <a:noFill/>
        </p:spPr>
        <p:txBody>
          <a:bodyPr wrap="square" rtlCol="0">
            <a:spAutoFit/>
          </a:bodyPr>
          <a:lstStyle/>
          <a:p>
            <a:r>
              <a:rPr lang="en-US" dirty="0">
                <a:solidFill>
                  <a:srgbClr val="0070C0"/>
                </a:solidFill>
              </a:rPr>
              <a:t>XB</a:t>
            </a:r>
          </a:p>
        </p:txBody>
      </p:sp>
      <p:sp>
        <p:nvSpPr>
          <p:cNvPr id="40" name="TextBox 39">
            <a:extLst>
              <a:ext uri="{FF2B5EF4-FFF2-40B4-BE49-F238E27FC236}">
                <a16:creationId xmlns:a16="http://schemas.microsoft.com/office/drawing/2014/main" id="{54EF8FA5-F06A-AE41-96AA-12F1F252B47D}"/>
              </a:ext>
            </a:extLst>
          </p:cNvPr>
          <p:cNvSpPr txBox="1"/>
          <p:nvPr/>
        </p:nvSpPr>
        <p:spPr>
          <a:xfrm>
            <a:off x="8975469" y="1917386"/>
            <a:ext cx="907878" cy="369332"/>
          </a:xfrm>
          <a:prstGeom prst="rect">
            <a:avLst/>
          </a:prstGeom>
          <a:noFill/>
        </p:spPr>
        <p:txBody>
          <a:bodyPr wrap="square" rtlCol="0">
            <a:spAutoFit/>
          </a:bodyPr>
          <a:lstStyle/>
          <a:p>
            <a:r>
              <a:rPr lang="en-US" dirty="0">
                <a:solidFill>
                  <a:srgbClr val="0070C0"/>
                </a:solidFill>
              </a:rPr>
              <a:t>X360</a:t>
            </a:r>
          </a:p>
        </p:txBody>
      </p:sp>
      <p:sp>
        <p:nvSpPr>
          <p:cNvPr id="41" name="TextBox 40">
            <a:extLst>
              <a:ext uri="{FF2B5EF4-FFF2-40B4-BE49-F238E27FC236}">
                <a16:creationId xmlns:a16="http://schemas.microsoft.com/office/drawing/2014/main" id="{0AAC7747-86D4-C54B-929D-B6FE783C86BB}"/>
              </a:ext>
            </a:extLst>
          </p:cNvPr>
          <p:cNvSpPr txBox="1"/>
          <p:nvPr/>
        </p:nvSpPr>
        <p:spPr>
          <a:xfrm>
            <a:off x="10643834" y="2504438"/>
            <a:ext cx="907878" cy="369332"/>
          </a:xfrm>
          <a:prstGeom prst="rect">
            <a:avLst/>
          </a:prstGeom>
          <a:noFill/>
        </p:spPr>
        <p:txBody>
          <a:bodyPr wrap="square" rtlCol="0">
            <a:spAutoFit/>
          </a:bodyPr>
          <a:lstStyle/>
          <a:p>
            <a:r>
              <a:rPr lang="en-US" dirty="0">
                <a:solidFill>
                  <a:srgbClr val="0070C0"/>
                </a:solidFill>
              </a:rPr>
              <a:t>XOne</a:t>
            </a:r>
          </a:p>
        </p:txBody>
      </p:sp>
    </p:spTree>
    <p:extLst>
      <p:ext uri="{BB962C8B-B14F-4D97-AF65-F5344CB8AC3E}">
        <p14:creationId xmlns:p14="http://schemas.microsoft.com/office/powerpoint/2010/main" val="1197850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48F8-7770-E44F-9701-F9EC11948F7C}"/>
              </a:ext>
            </a:extLst>
          </p:cNvPr>
          <p:cNvSpPr>
            <a:spLocks noGrp="1"/>
          </p:cNvSpPr>
          <p:nvPr>
            <p:ph type="title"/>
          </p:nvPr>
        </p:nvSpPr>
        <p:spPr>
          <a:xfrm>
            <a:off x="226554" y="125789"/>
            <a:ext cx="6850651" cy="1325563"/>
          </a:xfrm>
        </p:spPr>
        <p:txBody>
          <a:bodyPr/>
          <a:lstStyle/>
          <a:p>
            <a:r>
              <a:rPr lang="en-US" dirty="0"/>
              <a:t>Three-Pronged Solution Path</a:t>
            </a:r>
          </a:p>
        </p:txBody>
      </p:sp>
      <p:pic>
        <p:nvPicPr>
          <p:cNvPr id="5" name="Graphic 4" descr="Question Mark with solid fill">
            <a:extLst>
              <a:ext uri="{FF2B5EF4-FFF2-40B4-BE49-F238E27FC236}">
                <a16:creationId xmlns:a16="http://schemas.microsoft.com/office/drawing/2014/main" id="{4B80A3A9-0069-AA4E-ABEC-782A2E1789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670" y="2541943"/>
            <a:ext cx="914400" cy="914400"/>
          </a:xfrm>
          <a:prstGeom prst="rect">
            <a:avLst/>
          </a:prstGeom>
        </p:spPr>
      </p:pic>
      <p:sp>
        <p:nvSpPr>
          <p:cNvPr id="6" name="TextBox 5">
            <a:extLst>
              <a:ext uri="{FF2B5EF4-FFF2-40B4-BE49-F238E27FC236}">
                <a16:creationId xmlns:a16="http://schemas.microsoft.com/office/drawing/2014/main" id="{FFE6EBEC-53B9-BC44-8000-936C0844E0CD}"/>
              </a:ext>
            </a:extLst>
          </p:cNvPr>
          <p:cNvSpPr txBox="1"/>
          <p:nvPr/>
        </p:nvSpPr>
        <p:spPr>
          <a:xfrm>
            <a:off x="54770" y="4025800"/>
            <a:ext cx="1600200" cy="1477328"/>
          </a:xfrm>
          <a:prstGeom prst="rect">
            <a:avLst/>
          </a:prstGeom>
          <a:noFill/>
        </p:spPr>
        <p:txBody>
          <a:bodyPr wrap="square" rtlCol="0">
            <a:spAutoFit/>
          </a:bodyPr>
          <a:lstStyle/>
          <a:p>
            <a:r>
              <a:rPr lang="en-US" dirty="0">
                <a:solidFill>
                  <a:schemeClr val="accent1"/>
                </a:solidFill>
              </a:rPr>
              <a:t>What can give Microsoft an advantage over Nintendo and Sony?</a:t>
            </a:r>
          </a:p>
        </p:txBody>
      </p:sp>
      <p:sp>
        <p:nvSpPr>
          <p:cNvPr id="9" name="TextBox 8">
            <a:extLst>
              <a:ext uri="{FF2B5EF4-FFF2-40B4-BE49-F238E27FC236}">
                <a16:creationId xmlns:a16="http://schemas.microsoft.com/office/drawing/2014/main" id="{F7F8A54B-025C-0445-A70D-138C182BCCB6}"/>
              </a:ext>
            </a:extLst>
          </p:cNvPr>
          <p:cNvSpPr txBox="1"/>
          <p:nvPr/>
        </p:nvSpPr>
        <p:spPr>
          <a:xfrm>
            <a:off x="154783" y="2039276"/>
            <a:ext cx="1400175" cy="461665"/>
          </a:xfrm>
          <a:prstGeom prst="rect">
            <a:avLst/>
          </a:prstGeom>
          <a:noFill/>
        </p:spPr>
        <p:txBody>
          <a:bodyPr wrap="square" rtlCol="0">
            <a:spAutoFit/>
          </a:bodyPr>
          <a:lstStyle/>
          <a:p>
            <a:pPr algn="ctr"/>
            <a:r>
              <a:rPr lang="en-US" sz="2400" dirty="0">
                <a:solidFill>
                  <a:schemeClr val="accent1"/>
                </a:solidFill>
              </a:rPr>
              <a:t>Problem</a:t>
            </a:r>
          </a:p>
        </p:txBody>
      </p:sp>
    </p:spTree>
    <p:extLst>
      <p:ext uri="{BB962C8B-B14F-4D97-AF65-F5344CB8AC3E}">
        <p14:creationId xmlns:p14="http://schemas.microsoft.com/office/powerpoint/2010/main" val="733764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48F8-7770-E44F-9701-F9EC11948F7C}"/>
              </a:ext>
            </a:extLst>
          </p:cNvPr>
          <p:cNvSpPr>
            <a:spLocks noGrp="1"/>
          </p:cNvSpPr>
          <p:nvPr>
            <p:ph type="title"/>
          </p:nvPr>
        </p:nvSpPr>
        <p:spPr>
          <a:xfrm>
            <a:off x="226554" y="125789"/>
            <a:ext cx="6850651" cy="1325563"/>
          </a:xfrm>
        </p:spPr>
        <p:txBody>
          <a:bodyPr/>
          <a:lstStyle/>
          <a:p>
            <a:r>
              <a:rPr lang="en-US" dirty="0"/>
              <a:t>Three-Pronged Solution Path</a:t>
            </a:r>
          </a:p>
        </p:txBody>
      </p:sp>
      <p:pic>
        <p:nvPicPr>
          <p:cNvPr id="5" name="Graphic 4" descr="Question Mark with solid fill">
            <a:extLst>
              <a:ext uri="{FF2B5EF4-FFF2-40B4-BE49-F238E27FC236}">
                <a16:creationId xmlns:a16="http://schemas.microsoft.com/office/drawing/2014/main" id="{4B80A3A9-0069-AA4E-ABEC-782A2E1789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7670" y="2541943"/>
            <a:ext cx="914400" cy="914400"/>
          </a:xfrm>
          <a:prstGeom prst="rect">
            <a:avLst/>
          </a:prstGeom>
        </p:spPr>
      </p:pic>
      <p:sp>
        <p:nvSpPr>
          <p:cNvPr id="6" name="TextBox 5">
            <a:extLst>
              <a:ext uri="{FF2B5EF4-FFF2-40B4-BE49-F238E27FC236}">
                <a16:creationId xmlns:a16="http://schemas.microsoft.com/office/drawing/2014/main" id="{FFE6EBEC-53B9-BC44-8000-936C0844E0CD}"/>
              </a:ext>
            </a:extLst>
          </p:cNvPr>
          <p:cNvSpPr txBox="1"/>
          <p:nvPr/>
        </p:nvSpPr>
        <p:spPr>
          <a:xfrm>
            <a:off x="54770" y="4025800"/>
            <a:ext cx="1600200" cy="1477328"/>
          </a:xfrm>
          <a:prstGeom prst="rect">
            <a:avLst/>
          </a:prstGeom>
          <a:noFill/>
        </p:spPr>
        <p:txBody>
          <a:bodyPr wrap="square" rtlCol="0">
            <a:spAutoFit/>
          </a:bodyPr>
          <a:lstStyle/>
          <a:p>
            <a:r>
              <a:rPr lang="en-US" dirty="0">
                <a:solidFill>
                  <a:schemeClr val="accent3"/>
                </a:solidFill>
              </a:rPr>
              <a:t>What can give Microsoft an advantage over Nintendo and Sony?</a:t>
            </a:r>
          </a:p>
        </p:txBody>
      </p:sp>
      <p:sp>
        <p:nvSpPr>
          <p:cNvPr id="9" name="TextBox 8">
            <a:extLst>
              <a:ext uri="{FF2B5EF4-FFF2-40B4-BE49-F238E27FC236}">
                <a16:creationId xmlns:a16="http://schemas.microsoft.com/office/drawing/2014/main" id="{F7F8A54B-025C-0445-A70D-138C182BCCB6}"/>
              </a:ext>
            </a:extLst>
          </p:cNvPr>
          <p:cNvSpPr txBox="1"/>
          <p:nvPr/>
        </p:nvSpPr>
        <p:spPr>
          <a:xfrm>
            <a:off x="154783" y="2039276"/>
            <a:ext cx="1400175" cy="369332"/>
          </a:xfrm>
          <a:prstGeom prst="rect">
            <a:avLst/>
          </a:prstGeom>
          <a:noFill/>
        </p:spPr>
        <p:txBody>
          <a:bodyPr wrap="square" rtlCol="0">
            <a:spAutoFit/>
          </a:bodyPr>
          <a:lstStyle/>
          <a:p>
            <a:pPr algn="ctr"/>
            <a:r>
              <a:rPr lang="en-US" dirty="0">
                <a:solidFill>
                  <a:schemeClr val="accent3"/>
                </a:solidFill>
              </a:rPr>
              <a:t>Problem</a:t>
            </a:r>
          </a:p>
        </p:txBody>
      </p:sp>
      <p:pic>
        <p:nvPicPr>
          <p:cNvPr id="13" name="Graphic 12" descr="Ripple with solid fill">
            <a:extLst>
              <a:ext uri="{FF2B5EF4-FFF2-40B4-BE49-F238E27FC236}">
                <a16:creationId xmlns:a16="http://schemas.microsoft.com/office/drawing/2014/main" id="{6AD283A8-4772-9645-8C50-EE76BDEB06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7450" y="2541943"/>
            <a:ext cx="914400" cy="914400"/>
          </a:xfrm>
          <a:prstGeom prst="rect">
            <a:avLst/>
          </a:prstGeom>
        </p:spPr>
      </p:pic>
      <p:sp>
        <p:nvSpPr>
          <p:cNvPr id="14" name="TextBox 13">
            <a:extLst>
              <a:ext uri="{FF2B5EF4-FFF2-40B4-BE49-F238E27FC236}">
                <a16:creationId xmlns:a16="http://schemas.microsoft.com/office/drawing/2014/main" id="{6660EE34-7D51-1B42-9D81-9EF8C16EC10E}"/>
              </a:ext>
            </a:extLst>
          </p:cNvPr>
          <p:cNvSpPr txBox="1"/>
          <p:nvPr/>
        </p:nvSpPr>
        <p:spPr>
          <a:xfrm>
            <a:off x="2178844" y="2039276"/>
            <a:ext cx="1471612" cy="461665"/>
          </a:xfrm>
          <a:prstGeom prst="rect">
            <a:avLst/>
          </a:prstGeom>
          <a:noFill/>
        </p:spPr>
        <p:txBody>
          <a:bodyPr wrap="square" rtlCol="0">
            <a:spAutoFit/>
          </a:bodyPr>
          <a:lstStyle/>
          <a:p>
            <a:pPr algn="ctr"/>
            <a:r>
              <a:rPr lang="en-US" sz="2400" dirty="0">
                <a:solidFill>
                  <a:schemeClr val="accent1"/>
                </a:solidFill>
              </a:rPr>
              <a:t>Impact</a:t>
            </a:r>
          </a:p>
        </p:txBody>
      </p:sp>
      <p:sp>
        <p:nvSpPr>
          <p:cNvPr id="15" name="TextBox 14">
            <a:extLst>
              <a:ext uri="{FF2B5EF4-FFF2-40B4-BE49-F238E27FC236}">
                <a16:creationId xmlns:a16="http://schemas.microsoft.com/office/drawing/2014/main" id="{2BBF0A2D-3352-904C-9CD6-1D90FC957FAB}"/>
              </a:ext>
            </a:extLst>
          </p:cNvPr>
          <p:cNvSpPr txBox="1"/>
          <p:nvPr/>
        </p:nvSpPr>
        <p:spPr>
          <a:xfrm>
            <a:off x="1650207" y="3610302"/>
            <a:ext cx="2528887" cy="2308324"/>
          </a:xfrm>
          <a:prstGeom prst="rect">
            <a:avLst/>
          </a:prstGeom>
          <a:noFill/>
        </p:spPr>
        <p:txBody>
          <a:bodyPr wrap="square" rtlCol="0">
            <a:spAutoFit/>
          </a:bodyPr>
          <a:lstStyle/>
          <a:p>
            <a:r>
              <a:rPr lang="en-US" dirty="0">
                <a:solidFill>
                  <a:schemeClr val="accent1"/>
                </a:solidFill>
              </a:rPr>
              <a:t>Improving upon current popular games and the diversity of games available may increase the number of people playing or rate at which people purchase Xbox games.</a:t>
            </a:r>
          </a:p>
        </p:txBody>
      </p:sp>
      <p:cxnSp>
        <p:nvCxnSpPr>
          <p:cNvPr id="37" name="Straight Arrow Connector 36">
            <a:extLst>
              <a:ext uri="{FF2B5EF4-FFF2-40B4-BE49-F238E27FC236}">
                <a16:creationId xmlns:a16="http://schemas.microsoft.com/office/drawing/2014/main" id="{AB9AA0C6-B59A-8449-A21F-1DBBD49EE830}"/>
              </a:ext>
            </a:extLst>
          </p:cNvPr>
          <p:cNvCxnSpPr>
            <a:stCxn id="5" idx="3"/>
            <a:endCxn id="13" idx="1"/>
          </p:cNvCxnSpPr>
          <p:nvPr/>
        </p:nvCxnSpPr>
        <p:spPr>
          <a:xfrm>
            <a:off x="1312070" y="2999143"/>
            <a:ext cx="114538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49632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48F8-7770-E44F-9701-F9EC11948F7C}"/>
              </a:ext>
            </a:extLst>
          </p:cNvPr>
          <p:cNvSpPr>
            <a:spLocks noGrp="1"/>
          </p:cNvSpPr>
          <p:nvPr>
            <p:ph type="title"/>
          </p:nvPr>
        </p:nvSpPr>
        <p:spPr>
          <a:xfrm>
            <a:off x="226554" y="125789"/>
            <a:ext cx="6850651" cy="1325563"/>
          </a:xfrm>
        </p:spPr>
        <p:txBody>
          <a:bodyPr/>
          <a:lstStyle/>
          <a:p>
            <a:r>
              <a:rPr lang="en-US" dirty="0"/>
              <a:t>Three-Pronged Solution Path</a:t>
            </a:r>
          </a:p>
        </p:txBody>
      </p:sp>
      <p:pic>
        <p:nvPicPr>
          <p:cNvPr id="5" name="Graphic 4" descr="Question Mark with solid fill">
            <a:extLst>
              <a:ext uri="{FF2B5EF4-FFF2-40B4-BE49-F238E27FC236}">
                <a16:creationId xmlns:a16="http://schemas.microsoft.com/office/drawing/2014/main" id="{4B80A3A9-0069-AA4E-ABEC-782A2E1789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7670" y="2541943"/>
            <a:ext cx="914400" cy="914400"/>
          </a:xfrm>
          <a:prstGeom prst="rect">
            <a:avLst/>
          </a:prstGeom>
        </p:spPr>
      </p:pic>
      <p:sp>
        <p:nvSpPr>
          <p:cNvPr id="6" name="TextBox 5">
            <a:extLst>
              <a:ext uri="{FF2B5EF4-FFF2-40B4-BE49-F238E27FC236}">
                <a16:creationId xmlns:a16="http://schemas.microsoft.com/office/drawing/2014/main" id="{FFE6EBEC-53B9-BC44-8000-936C0844E0CD}"/>
              </a:ext>
            </a:extLst>
          </p:cNvPr>
          <p:cNvSpPr txBox="1"/>
          <p:nvPr/>
        </p:nvSpPr>
        <p:spPr>
          <a:xfrm>
            <a:off x="54770" y="4025800"/>
            <a:ext cx="1600200" cy="1477328"/>
          </a:xfrm>
          <a:prstGeom prst="rect">
            <a:avLst/>
          </a:prstGeom>
          <a:noFill/>
        </p:spPr>
        <p:txBody>
          <a:bodyPr wrap="square" rtlCol="0">
            <a:spAutoFit/>
          </a:bodyPr>
          <a:lstStyle/>
          <a:p>
            <a:r>
              <a:rPr lang="en-US" dirty="0">
                <a:solidFill>
                  <a:schemeClr val="accent3"/>
                </a:solidFill>
              </a:rPr>
              <a:t>What can give Microsoft an advantage over Nintendo and Sony?</a:t>
            </a:r>
          </a:p>
        </p:txBody>
      </p:sp>
      <p:pic>
        <p:nvPicPr>
          <p:cNvPr id="8" name="Graphic 7" descr="Folder Search with solid fill">
            <a:extLst>
              <a:ext uri="{FF2B5EF4-FFF2-40B4-BE49-F238E27FC236}">
                <a16:creationId xmlns:a16="http://schemas.microsoft.com/office/drawing/2014/main" id="{DBB3C3BD-19DA-0646-B481-A890EE45FB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50606" y="2541943"/>
            <a:ext cx="914400" cy="914400"/>
          </a:xfrm>
          <a:prstGeom prst="rect">
            <a:avLst/>
          </a:prstGeom>
        </p:spPr>
      </p:pic>
      <p:sp>
        <p:nvSpPr>
          <p:cNvPr id="9" name="TextBox 8">
            <a:extLst>
              <a:ext uri="{FF2B5EF4-FFF2-40B4-BE49-F238E27FC236}">
                <a16:creationId xmlns:a16="http://schemas.microsoft.com/office/drawing/2014/main" id="{F7F8A54B-025C-0445-A70D-138C182BCCB6}"/>
              </a:ext>
            </a:extLst>
          </p:cNvPr>
          <p:cNvSpPr txBox="1"/>
          <p:nvPr/>
        </p:nvSpPr>
        <p:spPr>
          <a:xfrm>
            <a:off x="154783" y="2039276"/>
            <a:ext cx="1400175" cy="369332"/>
          </a:xfrm>
          <a:prstGeom prst="rect">
            <a:avLst/>
          </a:prstGeom>
          <a:noFill/>
        </p:spPr>
        <p:txBody>
          <a:bodyPr wrap="square" rtlCol="0">
            <a:spAutoFit/>
          </a:bodyPr>
          <a:lstStyle/>
          <a:p>
            <a:pPr algn="ctr"/>
            <a:r>
              <a:rPr lang="en-US" dirty="0">
                <a:solidFill>
                  <a:schemeClr val="accent3"/>
                </a:solidFill>
              </a:rPr>
              <a:t>Problem</a:t>
            </a:r>
          </a:p>
        </p:txBody>
      </p:sp>
      <p:pic>
        <p:nvPicPr>
          <p:cNvPr id="13" name="Graphic 12" descr="Ripple with solid fill">
            <a:extLst>
              <a:ext uri="{FF2B5EF4-FFF2-40B4-BE49-F238E27FC236}">
                <a16:creationId xmlns:a16="http://schemas.microsoft.com/office/drawing/2014/main" id="{6AD283A8-4772-9645-8C50-EE76BDEB06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7450" y="2541943"/>
            <a:ext cx="914400" cy="914400"/>
          </a:xfrm>
          <a:prstGeom prst="rect">
            <a:avLst/>
          </a:prstGeom>
        </p:spPr>
      </p:pic>
      <p:sp>
        <p:nvSpPr>
          <p:cNvPr id="14" name="TextBox 13">
            <a:extLst>
              <a:ext uri="{FF2B5EF4-FFF2-40B4-BE49-F238E27FC236}">
                <a16:creationId xmlns:a16="http://schemas.microsoft.com/office/drawing/2014/main" id="{6660EE34-7D51-1B42-9D81-9EF8C16EC10E}"/>
              </a:ext>
            </a:extLst>
          </p:cNvPr>
          <p:cNvSpPr txBox="1"/>
          <p:nvPr/>
        </p:nvSpPr>
        <p:spPr>
          <a:xfrm>
            <a:off x="2178844" y="2039276"/>
            <a:ext cx="1471612" cy="369332"/>
          </a:xfrm>
          <a:prstGeom prst="rect">
            <a:avLst/>
          </a:prstGeom>
          <a:noFill/>
        </p:spPr>
        <p:txBody>
          <a:bodyPr wrap="square" rtlCol="0">
            <a:spAutoFit/>
          </a:bodyPr>
          <a:lstStyle/>
          <a:p>
            <a:pPr algn="ctr"/>
            <a:r>
              <a:rPr lang="en-US" dirty="0">
                <a:solidFill>
                  <a:schemeClr val="accent3"/>
                </a:solidFill>
              </a:rPr>
              <a:t>Impact</a:t>
            </a:r>
          </a:p>
        </p:txBody>
      </p:sp>
      <p:sp>
        <p:nvSpPr>
          <p:cNvPr id="15" name="TextBox 14">
            <a:extLst>
              <a:ext uri="{FF2B5EF4-FFF2-40B4-BE49-F238E27FC236}">
                <a16:creationId xmlns:a16="http://schemas.microsoft.com/office/drawing/2014/main" id="{2BBF0A2D-3352-904C-9CD6-1D90FC957FAB}"/>
              </a:ext>
            </a:extLst>
          </p:cNvPr>
          <p:cNvSpPr txBox="1"/>
          <p:nvPr/>
        </p:nvSpPr>
        <p:spPr>
          <a:xfrm>
            <a:off x="1650207" y="3610302"/>
            <a:ext cx="2528887" cy="2308324"/>
          </a:xfrm>
          <a:prstGeom prst="rect">
            <a:avLst/>
          </a:prstGeom>
          <a:noFill/>
        </p:spPr>
        <p:txBody>
          <a:bodyPr wrap="square" rtlCol="0">
            <a:spAutoFit/>
          </a:bodyPr>
          <a:lstStyle/>
          <a:p>
            <a:r>
              <a:rPr lang="en-US" dirty="0">
                <a:solidFill>
                  <a:schemeClr val="accent3"/>
                </a:solidFill>
              </a:rPr>
              <a:t>Improving upon current popular games and the diversity of games available may increase the number of people playing or rate at which people purchase Xbox games.</a:t>
            </a:r>
          </a:p>
        </p:txBody>
      </p:sp>
      <p:sp>
        <p:nvSpPr>
          <p:cNvPr id="16" name="TextBox 15">
            <a:extLst>
              <a:ext uri="{FF2B5EF4-FFF2-40B4-BE49-F238E27FC236}">
                <a16:creationId xmlns:a16="http://schemas.microsoft.com/office/drawing/2014/main" id="{D02F12D5-6C39-AE45-BC65-DDDC0BE92C67}"/>
              </a:ext>
            </a:extLst>
          </p:cNvPr>
          <p:cNvSpPr txBox="1"/>
          <p:nvPr/>
        </p:nvSpPr>
        <p:spPr>
          <a:xfrm>
            <a:off x="4607719" y="2039276"/>
            <a:ext cx="1400175" cy="461665"/>
          </a:xfrm>
          <a:prstGeom prst="rect">
            <a:avLst/>
          </a:prstGeom>
          <a:noFill/>
        </p:spPr>
        <p:txBody>
          <a:bodyPr wrap="square" rtlCol="0">
            <a:spAutoFit/>
          </a:bodyPr>
          <a:lstStyle/>
          <a:p>
            <a:pPr algn="ctr"/>
            <a:r>
              <a:rPr lang="en-US" sz="2400" dirty="0">
                <a:solidFill>
                  <a:schemeClr val="accent1"/>
                </a:solidFill>
              </a:rPr>
              <a:t>Data</a:t>
            </a:r>
          </a:p>
        </p:txBody>
      </p:sp>
      <p:sp>
        <p:nvSpPr>
          <p:cNvPr id="17" name="TextBox 16">
            <a:extLst>
              <a:ext uri="{FF2B5EF4-FFF2-40B4-BE49-F238E27FC236}">
                <a16:creationId xmlns:a16="http://schemas.microsoft.com/office/drawing/2014/main" id="{577C5E2B-F6E7-4046-AE90-902F222CD29C}"/>
              </a:ext>
            </a:extLst>
          </p:cNvPr>
          <p:cNvSpPr txBox="1"/>
          <p:nvPr/>
        </p:nvSpPr>
        <p:spPr>
          <a:xfrm>
            <a:off x="4179094" y="3887301"/>
            <a:ext cx="2257425" cy="1754326"/>
          </a:xfrm>
          <a:prstGeom prst="rect">
            <a:avLst/>
          </a:prstGeom>
          <a:noFill/>
        </p:spPr>
        <p:txBody>
          <a:bodyPr wrap="square" rtlCol="0">
            <a:spAutoFit/>
          </a:bodyPr>
          <a:lstStyle/>
          <a:p>
            <a:r>
              <a:rPr lang="en-US" dirty="0">
                <a:solidFill>
                  <a:schemeClr val="accent1"/>
                </a:solidFill>
              </a:rPr>
              <a:t>Collect dataset from Kaggle about games sold on different platforms including genre, sales, critic scores, and ratings. </a:t>
            </a:r>
          </a:p>
        </p:txBody>
      </p:sp>
      <p:cxnSp>
        <p:nvCxnSpPr>
          <p:cNvPr id="37" name="Straight Arrow Connector 36">
            <a:extLst>
              <a:ext uri="{FF2B5EF4-FFF2-40B4-BE49-F238E27FC236}">
                <a16:creationId xmlns:a16="http://schemas.microsoft.com/office/drawing/2014/main" id="{AB9AA0C6-B59A-8449-A21F-1DBBD49EE830}"/>
              </a:ext>
            </a:extLst>
          </p:cNvPr>
          <p:cNvCxnSpPr>
            <a:stCxn id="5" idx="3"/>
            <a:endCxn id="13" idx="1"/>
          </p:cNvCxnSpPr>
          <p:nvPr/>
        </p:nvCxnSpPr>
        <p:spPr>
          <a:xfrm>
            <a:off x="1312070" y="2999143"/>
            <a:ext cx="1145380" cy="0"/>
          </a:xfrm>
          <a:prstGeom prst="straightConnector1">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FEEA62AC-8F64-D046-A3A1-A54836AF5CAB}"/>
              </a:ext>
            </a:extLst>
          </p:cNvPr>
          <p:cNvCxnSpPr>
            <a:cxnSpLocks/>
            <a:stCxn id="13" idx="3"/>
            <a:endCxn id="8" idx="1"/>
          </p:cNvCxnSpPr>
          <p:nvPr/>
        </p:nvCxnSpPr>
        <p:spPr>
          <a:xfrm>
            <a:off x="3371850" y="2999143"/>
            <a:ext cx="147875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21605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48F8-7770-E44F-9701-F9EC11948F7C}"/>
              </a:ext>
            </a:extLst>
          </p:cNvPr>
          <p:cNvSpPr>
            <a:spLocks noGrp="1"/>
          </p:cNvSpPr>
          <p:nvPr>
            <p:ph type="title"/>
          </p:nvPr>
        </p:nvSpPr>
        <p:spPr>
          <a:xfrm>
            <a:off x="226554" y="125789"/>
            <a:ext cx="6850651" cy="1325563"/>
          </a:xfrm>
        </p:spPr>
        <p:txBody>
          <a:bodyPr/>
          <a:lstStyle/>
          <a:p>
            <a:r>
              <a:rPr lang="en-US" dirty="0"/>
              <a:t>Three-Pronged Solution Path</a:t>
            </a:r>
          </a:p>
        </p:txBody>
      </p:sp>
      <p:pic>
        <p:nvPicPr>
          <p:cNvPr id="5" name="Graphic 4" descr="Question Mark with solid fill">
            <a:extLst>
              <a:ext uri="{FF2B5EF4-FFF2-40B4-BE49-F238E27FC236}">
                <a16:creationId xmlns:a16="http://schemas.microsoft.com/office/drawing/2014/main" id="{4B80A3A9-0069-AA4E-ABEC-782A2E1789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7670" y="2541943"/>
            <a:ext cx="914400" cy="914400"/>
          </a:xfrm>
          <a:prstGeom prst="rect">
            <a:avLst/>
          </a:prstGeom>
        </p:spPr>
      </p:pic>
      <p:sp>
        <p:nvSpPr>
          <p:cNvPr id="6" name="TextBox 5">
            <a:extLst>
              <a:ext uri="{FF2B5EF4-FFF2-40B4-BE49-F238E27FC236}">
                <a16:creationId xmlns:a16="http://schemas.microsoft.com/office/drawing/2014/main" id="{FFE6EBEC-53B9-BC44-8000-936C0844E0CD}"/>
              </a:ext>
            </a:extLst>
          </p:cNvPr>
          <p:cNvSpPr txBox="1"/>
          <p:nvPr/>
        </p:nvSpPr>
        <p:spPr>
          <a:xfrm>
            <a:off x="54770" y="4025800"/>
            <a:ext cx="1600200" cy="1477328"/>
          </a:xfrm>
          <a:prstGeom prst="rect">
            <a:avLst/>
          </a:prstGeom>
          <a:noFill/>
        </p:spPr>
        <p:txBody>
          <a:bodyPr wrap="square" rtlCol="0">
            <a:spAutoFit/>
          </a:bodyPr>
          <a:lstStyle/>
          <a:p>
            <a:r>
              <a:rPr lang="en-US" dirty="0">
                <a:solidFill>
                  <a:schemeClr val="accent3"/>
                </a:solidFill>
              </a:rPr>
              <a:t>What can give Microsoft an advantage over Nintendo and Sony?</a:t>
            </a:r>
          </a:p>
        </p:txBody>
      </p:sp>
      <p:pic>
        <p:nvPicPr>
          <p:cNvPr id="8" name="Graphic 7" descr="Folder Search with solid fill">
            <a:extLst>
              <a:ext uri="{FF2B5EF4-FFF2-40B4-BE49-F238E27FC236}">
                <a16:creationId xmlns:a16="http://schemas.microsoft.com/office/drawing/2014/main" id="{DBB3C3BD-19DA-0646-B481-A890EE45FB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50606" y="2541943"/>
            <a:ext cx="914400" cy="914400"/>
          </a:xfrm>
          <a:prstGeom prst="rect">
            <a:avLst/>
          </a:prstGeom>
        </p:spPr>
      </p:pic>
      <p:sp>
        <p:nvSpPr>
          <p:cNvPr id="9" name="TextBox 8">
            <a:extLst>
              <a:ext uri="{FF2B5EF4-FFF2-40B4-BE49-F238E27FC236}">
                <a16:creationId xmlns:a16="http://schemas.microsoft.com/office/drawing/2014/main" id="{F7F8A54B-025C-0445-A70D-138C182BCCB6}"/>
              </a:ext>
            </a:extLst>
          </p:cNvPr>
          <p:cNvSpPr txBox="1"/>
          <p:nvPr/>
        </p:nvSpPr>
        <p:spPr>
          <a:xfrm>
            <a:off x="154783" y="2039276"/>
            <a:ext cx="1400175" cy="369332"/>
          </a:xfrm>
          <a:prstGeom prst="rect">
            <a:avLst/>
          </a:prstGeom>
          <a:noFill/>
        </p:spPr>
        <p:txBody>
          <a:bodyPr wrap="square" rtlCol="0">
            <a:spAutoFit/>
          </a:bodyPr>
          <a:lstStyle/>
          <a:p>
            <a:pPr algn="ctr"/>
            <a:r>
              <a:rPr lang="en-US" dirty="0">
                <a:solidFill>
                  <a:schemeClr val="accent3"/>
                </a:solidFill>
              </a:rPr>
              <a:t>Problem</a:t>
            </a:r>
          </a:p>
        </p:txBody>
      </p:sp>
      <p:pic>
        <p:nvPicPr>
          <p:cNvPr id="13" name="Graphic 12" descr="Ripple with solid fill">
            <a:extLst>
              <a:ext uri="{FF2B5EF4-FFF2-40B4-BE49-F238E27FC236}">
                <a16:creationId xmlns:a16="http://schemas.microsoft.com/office/drawing/2014/main" id="{6AD283A8-4772-9645-8C50-EE76BDEB06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7450" y="2541943"/>
            <a:ext cx="914400" cy="914400"/>
          </a:xfrm>
          <a:prstGeom prst="rect">
            <a:avLst/>
          </a:prstGeom>
        </p:spPr>
      </p:pic>
      <p:sp>
        <p:nvSpPr>
          <p:cNvPr id="14" name="TextBox 13">
            <a:extLst>
              <a:ext uri="{FF2B5EF4-FFF2-40B4-BE49-F238E27FC236}">
                <a16:creationId xmlns:a16="http://schemas.microsoft.com/office/drawing/2014/main" id="{6660EE34-7D51-1B42-9D81-9EF8C16EC10E}"/>
              </a:ext>
            </a:extLst>
          </p:cNvPr>
          <p:cNvSpPr txBox="1"/>
          <p:nvPr/>
        </p:nvSpPr>
        <p:spPr>
          <a:xfrm>
            <a:off x="2178844" y="2039276"/>
            <a:ext cx="1471612" cy="369332"/>
          </a:xfrm>
          <a:prstGeom prst="rect">
            <a:avLst/>
          </a:prstGeom>
          <a:noFill/>
        </p:spPr>
        <p:txBody>
          <a:bodyPr wrap="square" rtlCol="0">
            <a:spAutoFit/>
          </a:bodyPr>
          <a:lstStyle/>
          <a:p>
            <a:pPr algn="ctr"/>
            <a:r>
              <a:rPr lang="en-US" dirty="0">
                <a:solidFill>
                  <a:schemeClr val="accent3"/>
                </a:solidFill>
              </a:rPr>
              <a:t>Impact</a:t>
            </a:r>
          </a:p>
        </p:txBody>
      </p:sp>
      <p:sp>
        <p:nvSpPr>
          <p:cNvPr id="15" name="TextBox 14">
            <a:extLst>
              <a:ext uri="{FF2B5EF4-FFF2-40B4-BE49-F238E27FC236}">
                <a16:creationId xmlns:a16="http://schemas.microsoft.com/office/drawing/2014/main" id="{2BBF0A2D-3352-904C-9CD6-1D90FC957FAB}"/>
              </a:ext>
            </a:extLst>
          </p:cNvPr>
          <p:cNvSpPr txBox="1"/>
          <p:nvPr/>
        </p:nvSpPr>
        <p:spPr>
          <a:xfrm>
            <a:off x="1650207" y="3610302"/>
            <a:ext cx="2528887" cy="2308324"/>
          </a:xfrm>
          <a:prstGeom prst="rect">
            <a:avLst/>
          </a:prstGeom>
          <a:noFill/>
        </p:spPr>
        <p:txBody>
          <a:bodyPr wrap="square" rtlCol="0">
            <a:spAutoFit/>
          </a:bodyPr>
          <a:lstStyle/>
          <a:p>
            <a:r>
              <a:rPr lang="en-US" dirty="0">
                <a:solidFill>
                  <a:schemeClr val="accent3"/>
                </a:solidFill>
              </a:rPr>
              <a:t>Improving upon current popular games and the diversity of games available may increase the number of people playing or rate at which people purchase Xbox games.</a:t>
            </a:r>
          </a:p>
        </p:txBody>
      </p:sp>
      <p:sp>
        <p:nvSpPr>
          <p:cNvPr id="16" name="TextBox 15">
            <a:extLst>
              <a:ext uri="{FF2B5EF4-FFF2-40B4-BE49-F238E27FC236}">
                <a16:creationId xmlns:a16="http://schemas.microsoft.com/office/drawing/2014/main" id="{D02F12D5-6C39-AE45-BC65-DDDC0BE92C67}"/>
              </a:ext>
            </a:extLst>
          </p:cNvPr>
          <p:cNvSpPr txBox="1"/>
          <p:nvPr/>
        </p:nvSpPr>
        <p:spPr>
          <a:xfrm>
            <a:off x="4607719" y="2039276"/>
            <a:ext cx="1400175" cy="369332"/>
          </a:xfrm>
          <a:prstGeom prst="rect">
            <a:avLst/>
          </a:prstGeom>
          <a:noFill/>
        </p:spPr>
        <p:txBody>
          <a:bodyPr wrap="square" rtlCol="0">
            <a:spAutoFit/>
          </a:bodyPr>
          <a:lstStyle/>
          <a:p>
            <a:pPr algn="ctr"/>
            <a:r>
              <a:rPr lang="en-US" dirty="0">
                <a:solidFill>
                  <a:schemeClr val="accent3"/>
                </a:solidFill>
              </a:rPr>
              <a:t>Data</a:t>
            </a:r>
          </a:p>
        </p:txBody>
      </p:sp>
      <p:sp>
        <p:nvSpPr>
          <p:cNvPr id="17" name="TextBox 16">
            <a:extLst>
              <a:ext uri="{FF2B5EF4-FFF2-40B4-BE49-F238E27FC236}">
                <a16:creationId xmlns:a16="http://schemas.microsoft.com/office/drawing/2014/main" id="{577C5E2B-F6E7-4046-AE90-902F222CD29C}"/>
              </a:ext>
            </a:extLst>
          </p:cNvPr>
          <p:cNvSpPr txBox="1"/>
          <p:nvPr/>
        </p:nvSpPr>
        <p:spPr>
          <a:xfrm>
            <a:off x="4179094" y="3887301"/>
            <a:ext cx="2257425" cy="1754326"/>
          </a:xfrm>
          <a:prstGeom prst="rect">
            <a:avLst/>
          </a:prstGeom>
          <a:noFill/>
        </p:spPr>
        <p:txBody>
          <a:bodyPr wrap="square" rtlCol="0">
            <a:spAutoFit/>
          </a:bodyPr>
          <a:lstStyle/>
          <a:p>
            <a:r>
              <a:rPr lang="en-US" dirty="0">
                <a:solidFill>
                  <a:schemeClr val="accent3"/>
                </a:solidFill>
              </a:rPr>
              <a:t>Collect dataset from Kaggle about games sold on different platforms including genre, sales, critic scores, and ratings. </a:t>
            </a:r>
          </a:p>
        </p:txBody>
      </p:sp>
      <p:pic>
        <p:nvPicPr>
          <p:cNvPr id="19" name="Graphic 18" descr="Bar chart with solid fill">
            <a:extLst>
              <a:ext uri="{FF2B5EF4-FFF2-40B4-BE49-F238E27FC236}">
                <a16:creationId xmlns:a16="http://schemas.microsoft.com/office/drawing/2014/main" id="{B5B29443-695C-A24B-94EB-5208EBE8D7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97266" y="2541943"/>
            <a:ext cx="914400" cy="914400"/>
          </a:xfrm>
          <a:prstGeom prst="rect">
            <a:avLst/>
          </a:prstGeom>
        </p:spPr>
      </p:pic>
      <p:sp>
        <p:nvSpPr>
          <p:cNvPr id="20" name="TextBox 19">
            <a:extLst>
              <a:ext uri="{FF2B5EF4-FFF2-40B4-BE49-F238E27FC236}">
                <a16:creationId xmlns:a16="http://schemas.microsoft.com/office/drawing/2014/main" id="{0C588E4A-327F-3040-8C1C-DE6CECBC37B8}"/>
              </a:ext>
            </a:extLst>
          </p:cNvPr>
          <p:cNvSpPr txBox="1"/>
          <p:nvPr/>
        </p:nvSpPr>
        <p:spPr>
          <a:xfrm>
            <a:off x="6425804" y="2039276"/>
            <a:ext cx="1457325" cy="461665"/>
          </a:xfrm>
          <a:prstGeom prst="rect">
            <a:avLst/>
          </a:prstGeom>
          <a:noFill/>
        </p:spPr>
        <p:txBody>
          <a:bodyPr wrap="square" rtlCol="0">
            <a:spAutoFit/>
          </a:bodyPr>
          <a:lstStyle/>
          <a:p>
            <a:pPr algn="ctr"/>
            <a:r>
              <a:rPr lang="en-US" sz="2400" dirty="0">
                <a:solidFill>
                  <a:schemeClr val="accent1"/>
                </a:solidFill>
              </a:rPr>
              <a:t>EDA</a:t>
            </a:r>
          </a:p>
        </p:txBody>
      </p:sp>
      <p:sp>
        <p:nvSpPr>
          <p:cNvPr id="21" name="TextBox 20">
            <a:extLst>
              <a:ext uri="{FF2B5EF4-FFF2-40B4-BE49-F238E27FC236}">
                <a16:creationId xmlns:a16="http://schemas.microsoft.com/office/drawing/2014/main" id="{2CEE9CD5-F2FC-7544-87EC-B4611B170F94}"/>
              </a:ext>
            </a:extLst>
          </p:cNvPr>
          <p:cNvSpPr txBox="1"/>
          <p:nvPr/>
        </p:nvSpPr>
        <p:spPr>
          <a:xfrm>
            <a:off x="6351985" y="3748802"/>
            <a:ext cx="1604962" cy="2308324"/>
          </a:xfrm>
          <a:prstGeom prst="rect">
            <a:avLst/>
          </a:prstGeom>
          <a:noFill/>
        </p:spPr>
        <p:txBody>
          <a:bodyPr wrap="square" rtlCol="0">
            <a:spAutoFit/>
          </a:bodyPr>
          <a:lstStyle/>
          <a:p>
            <a:r>
              <a:rPr lang="en-US" dirty="0">
                <a:solidFill>
                  <a:schemeClr val="accent1"/>
                </a:solidFill>
              </a:rPr>
              <a:t>Use Google Sheets and Tableau to perform some Exploratory Data Analysis and observe patterns. </a:t>
            </a:r>
          </a:p>
        </p:txBody>
      </p:sp>
      <p:cxnSp>
        <p:nvCxnSpPr>
          <p:cNvPr id="37" name="Straight Arrow Connector 36">
            <a:extLst>
              <a:ext uri="{FF2B5EF4-FFF2-40B4-BE49-F238E27FC236}">
                <a16:creationId xmlns:a16="http://schemas.microsoft.com/office/drawing/2014/main" id="{AB9AA0C6-B59A-8449-A21F-1DBBD49EE830}"/>
              </a:ext>
            </a:extLst>
          </p:cNvPr>
          <p:cNvCxnSpPr>
            <a:stCxn id="5" idx="3"/>
            <a:endCxn id="13" idx="1"/>
          </p:cNvCxnSpPr>
          <p:nvPr/>
        </p:nvCxnSpPr>
        <p:spPr>
          <a:xfrm>
            <a:off x="1312070" y="2999143"/>
            <a:ext cx="1145380" cy="0"/>
          </a:xfrm>
          <a:prstGeom prst="straightConnector1">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FEEA62AC-8F64-D046-A3A1-A54836AF5CAB}"/>
              </a:ext>
            </a:extLst>
          </p:cNvPr>
          <p:cNvCxnSpPr>
            <a:cxnSpLocks/>
            <a:stCxn id="13" idx="3"/>
            <a:endCxn id="8" idx="1"/>
          </p:cNvCxnSpPr>
          <p:nvPr/>
        </p:nvCxnSpPr>
        <p:spPr>
          <a:xfrm>
            <a:off x="3371850" y="2999143"/>
            <a:ext cx="1478756" cy="0"/>
          </a:xfrm>
          <a:prstGeom prst="straightConnector1">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1B48382A-9D28-5E47-A261-233E8E8B5A1C}"/>
              </a:ext>
            </a:extLst>
          </p:cNvPr>
          <p:cNvCxnSpPr>
            <a:cxnSpLocks/>
            <a:stCxn id="8" idx="3"/>
            <a:endCxn id="19" idx="1"/>
          </p:cNvCxnSpPr>
          <p:nvPr/>
        </p:nvCxnSpPr>
        <p:spPr>
          <a:xfrm>
            <a:off x="5765006" y="2999143"/>
            <a:ext cx="9322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69063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48F8-7770-E44F-9701-F9EC11948F7C}"/>
              </a:ext>
            </a:extLst>
          </p:cNvPr>
          <p:cNvSpPr>
            <a:spLocks noGrp="1"/>
          </p:cNvSpPr>
          <p:nvPr>
            <p:ph type="title"/>
          </p:nvPr>
        </p:nvSpPr>
        <p:spPr>
          <a:xfrm>
            <a:off x="226554" y="125789"/>
            <a:ext cx="6850651" cy="1325563"/>
          </a:xfrm>
        </p:spPr>
        <p:txBody>
          <a:bodyPr/>
          <a:lstStyle/>
          <a:p>
            <a:r>
              <a:rPr lang="en-US" dirty="0"/>
              <a:t>Three-Pronged Solution Path</a:t>
            </a:r>
          </a:p>
        </p:txBody>
      </p:sp>
      <p:pic>
        <p:nvPicPr>
          <p:cNvPr id="5" name="Graphic 4" descr="Question Mark with solid fill">
            <a:extLst>
              <a:ext uri="{FF2B5EF4-FFF2-40B4-BE49-F238E27FC236}">
                <a16:creationId xmlns:a16="http://schemas.microsoft.com/office/drawing/2014/main" id="{4B80A3A9-0069-AA4E-ABEC-782A2E1789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7670" y="2541943"/>
            <a:ext cx="914400" cy="914400"/>
          </a:xfrm>
          <a:prstGeom prst="rect">
            <a:avLst/>
          </a:prstGeom>
        </p:spPr>
      </p:pic>
      <p:sp>
        <p:nvSpPr>
          <p:cNvPr id="6" name="TextBox 5">
            <a:extLst>
              <a:ext uri="{FF2B5EF4-FFF2-40B4-BE49-F238E27FC236}">
                <a16:creationId xmlns:a16="http://schemas.microsoft.com/office/drawing/2014/main" id="{FFE6EBEC-53B9-BC44-8000-936C0844E0CD}"/>
              </a:ext>
            </a:extLst>
          </p:cNvPr>
          <p:cNvSpPr txBox="1"/>
          <p:nvPr/>
        </p:nvSpPr>
        <p:spPr>
          <a:xfrm>
            <a:off x="54770" y="4025800"/>
            <a:ext cx="1600200" cy="1477328"/>
          </a:xfrm>
          <a:prstGeom prst="rect">
            <a:avLst/>
          </a:prstGeom>
          <a:noFill/>
        </p:spPr>
        <p:txBody>
          <a:bodyPr wrap="square" rtlCol="0">
            <a:spAutoFit/>
          </a:bodyPr>
          <a:lstStyle/>
          <a:p>
            <a:r>
              <a:rPr lang="en-US" dirty="0">
                <a:solidFill>
                  <a:schemeClr val="accent3"/>
                </a:solidFill>
              </a:rPr>
              <a:t>What can give Microsoft an advantage over Nintendo and Sony?</a:t>
            </a:r>
          </a:p>
        </p:txBody>
      </p:sp>
      <p:pic>
        <p:nvPicPr>
          <p:cNvPr id="8" name="Graphic 7" descr="Folder Search with solid fill">
            <a:extLst>
              <a:ext uri="{FF2B5EF4-FFF2-40B4-BE49-F238E27FC236}">
                <a16:creationId xmlns:a16="http://schemas.microsoft.com/office/drawing/2014/main" id="{DBB3C3BD-19DA-0646-B481-A890EE45FB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50606" y="2541943"/>
            <a:ext cx="914400" cy="914400"/>
          </a:xfrm>
          <a:prstGeom prst="rect">
            <a:avLst/>
          </a:prstGeom>
        </p:spPr>
      </p:pic>
      <p:sp>
        <p:nvSpPr>
          <p:cNvPr id="9" name="TextBox 8">
            <a:extLst>
              <a:ext uri="{FF2B5EF4-FFF2-40B4-BE49-F238E27FC236}">
                <a16:creationId xmlns:a16="http://schemas.microsoft.com/office/drawing/2014/main" id="{F7F8A54B-025C-0445-A70D-138C182BCCB6}"/>
              </a:ext>
            </a:extLst>
          </p:cNvPr>
          <p:cNvSpPr txBox="1"/>
          <p:nvPr/>
        </p:nvSpPr>
        <p:spPr>
          <a:xfrm>
            <a:off x="154783" y="2039276"/>
            <a:ext cx="1400175" cy="369332"/>
          </a:xfrm>
          <a:prstGeom prst="rect">
            <a:avLst/>
          </a:prstGeom>
          <a:noFill/>
        </p:spPr>
        <p:txBody>
          <a:bodyPr wrap="square" rtlCol="0">
            <a:spAutoFit/>
          </a:bodyPr>
          <a:lstStyle/>
          <a:p>
            <a:pPr algn="ctr"/>
            <a:r>
              <a:rPr lang="en-US" dirty="0">
                <a:solidFill>
                  <a:schemeClr val="accent3"/>
                </a:solidFill>
              </a:rPr>
              <a:t>Problem</a:t>
            </a:r>
          </a:p>
        </p:txBody>
      </p:sp>
      <p:pic>
        <p:nvPicPr>
          <p:cNvPr id="13" name="Graphic 12" descr="Ripple with solid fill">
            <a:extLst>
              <a:ext uri="{FF2B5EF4-FFF2-40B4-BE49-F238E27FC236}">
                <a16:creationId xmlns:a16="http://schemas.microsoft.com/office/drawing/2014/main" id="{6AD283A8-4772-9645-8C50-EE76BDEB06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7450" y="2541943"/>
            <a:ext cx="914400" cy="914400"/>
          </a:xfrm>
          <a:prstGeom prst="rect">
            <a:avLst/>
          </a:prstGeom>
        </p:spPr>
      </p:pic>
      <p:sp>
        <p:nvSpPr>
          <p:cNvPr id="14" name="TextBox 13">
            <a:extLst>
              <a:ext uri="{FF2B5EF4-FFF2-40B4-BE49-F238E27FC236}">
                <a16:creationId xmlns:a16="http://schemas.microsoft.com/office/drawing/2014/main" id="{6660EE34-7D51-1B42-9D81-9EF8C16EC10E}"/>
              </a:ext>
            </a:extLst>
          </p:cNvPr>
          <p:cNvSpPr txBox="1"/>
          <p:nvPr/>
        </p:nvSpPr>
        <p:spPr>
          <a:xfrm>
            <a:off x="2178844" y="2039276"/>
            <a:ext cx="1471612" cy="369332"/>
          </a:xfrm>
          <a:prstGeom prst="rect">
            <a:avLst/>
          </a:prstGeom>
          <a:noFill/>
        </p:spPr>
        <p:txBody>
          <a:bodyPr wrap="square" rtlCol="0">
            <a:spAutoFit/>
          </a:bodyPr>
          <a:lstStyle/>
          <a:p>
            <a:pPr algn="ctr"/>
            <a:r>
              <a:rPr lang="en-US" dirty="0">
                <a:solidFill>
                  <a:schemeClr val="accent3"/>
                </a:solidFill>
              </a:rPr>
              <a:t>Impact</a:t>
            </a:r>
          </a:p>
        </p:txBody>
      </p:sp>
      <p:sp>
        <p:nvSpPr>
          <p:cNvPr id="15" name="TextBox 14">
            <a:extLst>
              <a:ext uri="{FF2B5EF4-FFF2-40B4-BE49-F238E27FC236}">
                <a16:creationId xmlns:a16="http://schemas.microsoft.com/office/drawing/2014/main" id="{2BBF0A2D-3352-904C-9CD6-1D90FC957FAB}"/>
              </a:ext>
            </a:extLst>
          </p:cNvPr>
          <p:cNvSpPr txBox="1"/>
          <p:nvPr/>
        </p:nvSpPr>
        <p:spPr>
          <a:xfrm>
            <a:off x="1650207" y="3610302"/>
            <a:ext cx="2528887" cy="2308324"/>
          </a:xfrm>
          <a:prstGeom prst="rect">
            <a:avLst/>
          </a:prstGeom>
          <a:noFill/>
        </p:spPr>
        <p:txBody>
          <a:bodyPr wrap="square" rtlCol="0">
            <a:spAutoFit/>
          </a:bodyPr>
          <a:lstStyle/>
          <a:p>
            <a:r>
              <a:rPr lang="en-US" dirty="0">
                <a:solidFill>
                  <a:schemeClr val="accent3"/>
                </a:solidFill>
              </a:rPr>
              <a:t>Improving upon current popular games and the diversity of games available may increase the number of people playing or rate at which people purchase Xbox games.</a:t>
            </a:r>
          </a:p>
        </p:txBody>
      </p:sp>
      <p:sp>
        <p:nvSpPr>
          <p:cNvPr id="16" name="TextBox 15">
            <a:extLst>
              <a:ext uri="{FF2B5EF4-FFF2-40B4-BE49-F238E27FC236}">
                <a16:creationId xmlns:a16="http://schemas.microsoft.com/office/drawing/2014/main" id="{D02F12D5-6C39-AE45-BC65-DDDC0BE92C67}"/>
              </a:ext>
            </a:extLst>
          </p:cNvPr>
          <p:cNvSpPr txBox="1"/>
          <p:nvPr/>
        </p:nvSpPr>
        <p:spPr>
          <a:xfrm>
            <a:off x="4607719" y="2039276"/>
            <a:ext cx="1400175" cy="369332"/>
          </a:xfrm>
          <a:prstGeom prst="rect">
            <a:avLst/>
          </a:prstGeom>
          <a:noFill/>
        </p:spPr>
        <p:txBody>
          <a:bodyPr wrap="square" rtlCol="0">
            <a:spAutoFit/>
          </a:bodyPr>
          <a:lstStyle/>
          <a:p>
            <a:pPr algn="ctr"/>
            <a:r>
              <a:rPr lang="en-US" dirty="0">
                <a:solidFill>
                  <a:schemeClr val="accent3"/>
                </a:solidFill>
              </a:rPr>
              <a:t>Data</a:t>
            </a:r>
          </a:p>
        </p:txBody>
      </p:sp>
      <p:sp>
        <p:nvSpPr>
          <p:cNvPr id="17" name="TextBox 16">
            <a:extLst>
              <a:ext uri="{FF2B5EF4-FFF2-40B4-BE49-F238E27FC236}">
                <a16:creationId xmlns:a16="http://schemas.microsoft.com/office/drawing/2014/main" id="{577C5E2B-F6E7-4046-AE90-902F222CD29C}"/>
              </a:ext>
            </a:extLst>
          </p:cNvPr>
          <p:cNvSpPr txBox="1"/>
          <p:nvPr/>
        </p:nvSpPr>
        <p:spPr>
          <a:xfrm>
            <a:off x="4179094" y="3887301"/>
            <a:ext cx="2257425" cy="1754326"/>
          </a:xfrm>
          <a:prstGeom prst="rect">
            <a:avLst/>
          </a:prstGeom>
          <a:noFill/>
        </p:spPr>
        <p:txBody>
          <a:bodyPr wrap="square" rtlCol="0">
            <a:spAutoFit/>
          </a:bodyPr>
          <a:lstStyle/>
          <a:p>
            <a:r>
              <a:rPr lang="en-US" dirty="0">
                <a:solidFill>
                  <a:schemeClr val="accent3"/>
                </a:solidFill>
              </a:rPr>
              <a:t>Collect dataset from Kaggle about games sold on different platforms including genre, sales, critic scores, and ratings. </a:t>
            </a:r>
          </a:p>
        </p:txBody>
      </p:sp>
      <p:pic>
        <p:nvPicPr>
          <p:cNvPr id="19" name="Graphic 18" descr="Bar chart with solid fill">
            <a:extLst>
              <a:ext uri="{FF2B5EF4-FFF2-40B4-BE49-F238E27FC236}">
                <a16:creationId xmlns:a16="http://schemas.microsoft.com/office/drawing/2014/main" id="{B5B29443-695C-A24B-94EB-5208EBE8D7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97266" y="2541943"/>
            <a:ext cx="914400" cy="914400"/>
          </a:xfrm>
          <a:prstGeom prst="rect">
            <a:avLst/>
          </a:prstGeom>
        </p:spPr>
      </p:pic>
      <p:sp>
        <p:nvSpPr>
          <p:cNvPr id="20" name="TextBox 19">
            <a:extLst>
              <a:ext uri="{FF2B5EF4-FFF2-40B4-BE49-F238E27FC236}">
                <a16:creationId xmlns:a16="http://schemas.microsoft.com/office/drawing/2014/main" id="{0C588E4A-327F-3040-8C1C-DE6CECBC37B8}"/>
              </a:ext>
            </a:extLst>
          </p:cNvPr>
          <p:cNvSpPr txBox="1"/>
          <p:nvPr/>
        </p:nvSpPr>
        <p:spPr>
          <a:xfrm>
            <a:off x="6425804" y="2039276"/>
            <a:ext cx="1457325" cy="369332"/>
          </a:xfrm>
          <a:prstGeom prst="rect">
            <a:avLst/>
          </a:prstGeom>
          <a:noFill/>
        </p:spPr>
        <p:txBody>
          <a:bodyPr wrap="square" rtlCol="0">
            <a:spAutoFit/>
          </a:bodyPr>
          <a:lstStyle/>
          <a:p>
            <a:pPr algn="ctr"/>
            <a:r>
              <a:rPr lang="en-US" dirty="0">
                <a:solidFill>
                  <a:schemeClr val="accent3"/>
                </a:solidFill>
              </a:rPr>
              <a:t>EDA</a:t>
            </a:r>
          </a:p>
        </p:txBody>
      </p:sp>
      <p:sp>
        <p:nvSpPr>
          <p:cNvPr id="21" name="TextBox 20">
            <a:extLst>
              <a:ext uri="{FF2B5EF4-FFF2-40B4-BE49-F238E27FC236}">
                <a16:creationId xmlns:a16="http://schemas.microsoft.com/office/drawing/2014/main" id="{2CEE9CD5-F2FC-7544-87EC-B4611B170F94}"/>
              </a:ext>
            </a:extLst>
          </p:cNvPr>
          <p:cNvSpPr txBox="1"/>
          <p:nvPr/>
        </p:nvSpPr>
        <p:spPr>
          <a:xfrm>
            <a:off x="6351985" y="3748802"/>
            <a:ext cx="1604962" cy="2308324"/>
          </a:xfrm>
          <a:prstGeom prst="rect">
            <a:avLst/>
          </a:prstGeom>
          <a:noFill/>
        </p:spPr>
        <p:txBody>
          <a:bodyPr wrap="square" rtlCol="0">
            <a:spAutoFit/>
          </a:bodyPr>
          <a:lstStyle/>
          <a:p>
            <a:r>
              <a:rPr lang="en-US" dirty="0">
                <a:solidFill>
                  <a:schemeClr val="accent3"/>
                </a:solidFill>
              </a:rPr>
              <a:t>Use Google Sheets and Tableau to perform some Exploratory Data Analysis and observe patterns. </a:t>
            </a:r>
          </a:p>
        </p:txBody>
      </p:sp>
      <p:pic>
        <p:nvPicPr>
          <p:cNvPr id="23" name="Graphic 22" descr="Network with solid fill">
            <a:extLst>
              <a:ext uri="{FF2B5EF4-FFF2-40B4-BE49-F238E27FC236}">
                <a16:creationId xmlns:a16="http://schemas.microsoft.com/office/drawing/2014/main" id="{F0965E15-F11E-6745-99B9-8F8BF0F208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88580" y="494688"/>
            <a:ext cx="914400" cy="914400"/>
          </a:xfrm>
          <a:prstGeom prst="rect">
            <a:avLst/>
          </a:prstGeom>
        </p:spPr>
      </p:pic>
      <p:sp>
        <p:nvSpPr>
          <p:cNvPr id="24" name="TextBox 23">
            <a:extLst>
              <a:ext uri="{FF2B5EF4-FFF2-40B4-BE49-F238E27FC236}">
                <a16:creationId xmlns:a16="http://schemas.microsoft.com/office/drawing/2014/main" id="{2D03C83C-680F-2143-963C-1A3F4D97CD3C}"/>
              </a:ext>
            </a:extLst>
          </p:cNvPr>
          <p:cNvSpPr txBox="1"/>
          <p:nvPr/>
        </p:nvSpPr>
        <p:spPr>
          <a:xfrm>
            <a:off x="8288543" y="118623"/>
            <a:ext cx="1514475" cy="461665"/>
          </a:xfrm>
          <a:prstGeom prst="rect">
            <a:avLst/>
          </a:prstGeom>
          <a:noFill/>
        </p:spPr>
        <p:txBody>
          <a:bodyPr wrap="square" rtlCol="0">
            <a:spAutoFit/>
          </a:bodyPr>
          <a:lstStyle/>
          <a:p>
            <a:pPr algn="ctr"/>
            <a:r>
              <a:rPr lang="en-US" sz="2400" dirty="0">
                <a:solidFill>
                  <a:schemeClr val="accent1"/>
                </a:solidFill>
              </a:rPr>
              <a:t>Grouping</a:t>
            </a:r>
          </a:p>
        </p:txBody>
      </p:sp>
      <p:sp>
        <p:nvSpPr>
          <p:cNvPr id="31" name="TextBox 30">
            <a:extLst>
              <a:ext uri="{FF2B5EF4-FFF2-40B4-BE49-F238E27FC236}">
                <a16:creationId xmlns:a16="http://schemas.microsoft.com/office/drawing/2014/main" id="{88056D63-C9A5-9E46-A77E-F57F851A180D}"/>
              </a:ext>
            </a:extLst>
          </p:cNvPr>
          <p:cNvSpPr txBox="1"/>
          <p:nvPr/>
        </p:nvSpPr>
        <p:spPr>
          <a:xfrm>
            <a:off x="9593481" y="74725"/>
            <a:ext cx="2519152" cy="1754326"/>
          </a:xfrm>
          <a:prstGeom prst="rect">
            <a:avLst/>
          </a:prstGeom>
          <a:noFill/>
        </p:spPr>
        <p:txBody>
          <a:bodyPr wrap="square" rtlCol="0">
            <a:spAutoFit/>
          </a:bodyPr>
          <a:lstStyle/>
          <a:p>
            <a:r>
              <a:rPr lang="en-US" dirty="0">
                <a:solidFill>
                  <a:schemeClr val="accent1"/>
                </a:solidFill>
              </a:rPr>
              <a:t>Use unsupervised machine learning to cluster games into categories and treat each category with a specific growth strategy.</a:t>
            </a:r>
          </a:p>
        </p:txBody>
      </p:sp>
      <p:cxnSp>
        <p:nvCxnSpPr>
          <p:cNvPr id="37" name="Straight Arrow Connector 36">
            <a:extLst>
              <a:ext uri="{FF2B5EF4-FFF2-40B4-BE49-F238E27FC236}">
                <a16:creationId xmlns:a16="http://schemas.microsoft.com/office/drawing/2014/main" id="{AB9AA0C6-B59A-8449-A21F-1DBBD49EE830}"/>
              </a:ext>
            </a:extLst>
          </p:cNvPr>
          <p:cNvCxnSpPr>
            <a:stCxn id="5" idx="3"/>
            <a:endCxn id="13" idx="1"/>
          </p:cNvCxnSpPr>
          <p:nvPr/>
        </p:nvCxnSpPr>
        <p:spPr>
          <a:xfrm>
            <a:off x="1312070" y="2999143"/>
            <a:ext cx="1145380" cy="0"/>
          </a:xfrm>
          <a:prstGeom prst="straightConnector1">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FEEA62AC-8F64-D046-A3A1-A54836AF5CAB}"/>
              </a:ext>
            </a:extLst>
          </p:cNvPr>
          <p:cNvCxnSpPr>
            <a:cxnSpLocks/>
            <a:stCxn id="13" idx="3"/>
            <a:endCxn id="8" idx="1"/>
          </p:cNvCxnSpPr>
          <p:nvPr/>
        </p:nvCxnSpPr>
        <p:spPr>
          <a:xfrm>
            <a:off x="3371850" y="2999143"/>
            <a:ext cx="1478756" cy="0"/>
          </a:xfrm>
          <a:prstGeom prst="straightConnector1">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1B48382A-9D28-5E47-A261-233E8E8B5A1C}"/>
              </a:ext>
            </a:extLst>
          </p:cNvPr>
          <p:cNvCxnSpPr>
            <a:cxnSpLocks/>
            <a:stCxn id="8" idx="3"/>
            <a:endCxn id="19" idx="1"/>
          </p:cNvCxnSpPr>
          <p:nvPr/>
        </p:nvCxnSpPr>
        <p:spPr>
          <a:xfrm>
            <a:off x="5765006" y="2999143"/>
            <a:ext cx="932260" cy="0"/>
          </a:xfrm>
          <a:prstGeom prst="straightConnector1">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8718E74D-6AFC-DA4F-8FFB-E90E025ABD2A}"/>
              </a:ext>
            </a:extLst>
          </p:cNvPr>
          <p:cNvCxnSpPr>
            <a:cxnSpLocks/>
            <a:stCxn id="19" idx="3"/>
            <a:endCxn id="23" idx="1"/>
          </p:cNvCxnSpPr>
          <p:nvPr/>
        </p:nvCxnSpPr>
        <p:spPr>
          <a:xfrm flipV="1">
            <a:off x="7611666" y="951888"/>
            <a:ext cx="976914" cy="20472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9025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48F8-7770-E44F-9701-F9EC11948F7C}"/>
              </a:ext>
            </a:extLst>
          </p:cNvPr>
          <p:cNvSpPr>
            <a:spLocks noGrp="1"/>
          </p:cNvSpPr>
          <p:nvPr>
            <p:ph type="title"/>
          </p:nvPr>
        </p:nvSpPr>
        <p:spPr>
          <a:xfrm>
            <a:off x="226554" y="125789"/>
            <a:ext cx="6850651" cy="1325563"/>
          </a:xfrm>
        </p:spPr>
        <p:txBody>
          <a:bodyPr/>
          <a:lstStyle/>
          <a:p>
            <a:r>
              <a:rPr lang="en-US" dirty="0"/>
              <a:t>Three-Pronged Solution Path</a:t>
            </a:r>
          </a:p>
        </p:txBody>
      </p:sp>
      <p:pic>
        <p:nvPicPr>
          <p:cNvPr id="5" name="Graphic 4" descr="Question Mark with solid fill">
            <a:extLst>
              <a:ext uri="{FF2B5EF4-FFF2-40B4-BE49-F238E27FC236}">
                <a16:creationId xmlns:a16="http://schemas.microsoft.com/office/drawing/2014/main" id="{4B80A3A9-0069-AA4E-ABEC-782A2E1789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7670" y="2541943"/>
            <a:ext cx="914400" cy="914400"/>
          </a:xfrm>
          <a:prstGeom prst="rect">
            <a:avLst/>
          </a:prstGeom>
        </p:spPr>
      </p:pic>
      <p:sp>
        <p:nvSpPr>
          <p:cNvPr id="6" name="TextBox 5">
            <a:extLst>
              <a:ext uri="{FF2B5EF4-FFF2-40B4-BE49-F238E27FC236}">
                <a16:creationId xmlns:a16="http://schemas.microsoft.com/office/drawing/2014/main" id="{FFE6EBEC-53B9-BC44-8000-936C0844E0CD}"/>
              </a:ext>
            </a:extLst>
          </p:cNvPr>
          <p:cNvSpPr txBox="1"/>
          <p:nvPr/>
        </p:nvSpPr>
        <p:spPr>
          <a:xfrm>
            <a:off x="54770" y="4025800"/>
            <a:ext cx="1600200" cy="1477328"/>
          </a:xfrm>
          <a:prstGeom prst="rect">
            <a:avLst/>
          </a:prstGeom>
          <a:noFill/>
        </p:spPr>
        <p:txBody>
          <a:bodyPr wrap="square" rtlCol="0">
            <a:spAutoFit/>
          </a:bodyPr>
          <a:lstStyle/>
          <a:p>
            <a:r>
              <a:rPr lang="en-US" dirty="0">
                <a:solidFill>
                  <a:schemeClr val="accent3"/>
                </a:solidFill>
              </a:rPr>
              <a:t>What can give Microsoft an advantage over Nintendo and Sony?</a:t>
            </a:r>
          </a:p>
        </p:txBody>
      </p:sp>
      <p:pic>
        <p:nvPicPr>
          <p:cNvPr id="8" name="Graphic 7" descr="Folder Search with solid fill">
            <a:extLst>
              <a:ext uri="{FF2B5EF4-FFF2-40B4-BE49-F238E27FC236}">
                <a16:creationId xmlns:a16="http://schemas.microsoft.com/office/drawing/2014/main" id="{DBB3C3BD-19DA-0646-B481-A890EE45FB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50606" y="2541943"/>
            <a:ext cx="914400" cy="914400"/>
          </a:xfrm>
          <a:prstGeom prst="rect">
            <a:avLst/>
          </a:prstGeom>
        </p:spPr>
      </p:pic>
      <p:sp>
        <p:nvSpPr>
          <p:cNvPr id="9" name="TextBox 8">
            <a:extLst>
              <a:ext uri="{FF2B5EF4-FFF2-40B4-BE49-F238E27FC236}">
                <a16:creationId xmlns:a16="http://schemas.microsoft.com/office/drawing/2014/main" id="{F7F8A54B-025C-0445-A70D-138C182BCCB6}"/>
              </a:ext>
            </a:extLst>
          </p:cNvPr>
          <p:cNvSpPr txBox="1"/>
          <p:nvPr/>
        </p:nvSpPr>
        <p:spPr>
          <a:xfrm>
            <a:off x="154783" y="2039276"/>
            <a:ext cx="1400175" cy="369332"/>
          </a:xfrm>
          <a:prstGeom prst="rect">
            <a:avLst/>
          </a:prstGeom>
          <a:noFill/>
        </p:spPr>
        <p:txBody>
          <a:bodyPr wrap="square" rtlCol="0">
            <a:spAutoFit/>
          </a:bodyPr>
          <a:lstStyle/>
          <a:p>
            <a:pPr algn="ctr"/>
            <a:r>
              <a:rPr lang="en-US" dirty="0">
                <a:solidFill>
                  <a:schemeClr val="accent3"/>
                </a:solidFill>
              </a:rPr>
              <a:t>Problem</a:t>
            </a:r>
          </a:p>
        </p:txBody>
      </p:sp>
      <p:pic>
        <p:nvPicPr>
          <p:cNvPr id="13" name="Graphic 12" descr="Ripple with solid fill">
            <a:extLst>
              <a:ext uri="{FF2B5EF4-FFF2-40B4-BE49-F238E27FC236}">
                <a16:creationId xmlns:a16="http://schemas.microsoft.com/office/drawing/2014/main" id="{6AD283A8-4772-9645-8C50-EE76BDEB06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7450" y="2541943"/>
            <a:ext cx="914400" cy="914400"/>
          </a:xfrm>
          <a:prstGeom prst="rect">
            <a:avLst/>
          </a:prstGeom>
        </p:spPr>
      </p:pic>
      <p:sp>
        <p:nvSpPr>
          <p:cNvPr id="14" name="TextBox 13">
            <a:extLst>
              <a:ext uri="{FF2B5EF4-FFF2-40B4-BE49-F238E27FC236}">
                <a16:creationId xmlns:a16="http://schemas.microsoft.com/office/drawing/2014/main" id="{6660EE34-7D51-1B42-9D81-9EF8C16EC10E}"/>
              </a:ext>
            </a:extLst>
          </p:cNvPr>
          <p:cNvSpPr txBox="1"/>
          <p:nvPr/>
        </p:nvSpPr>
        <p:spPr>
          <a:xfrm>
            <a:off x="2178844" y="2039276"/>
            <a:ext cx="1471612" cy="369332"/>
          </a:xfrm>
          <a:prstGeom prst="rect">
            <a:avLst/>
          </a:prstGeom>
          <a:noFill/>
        </p:spPr>
        <p:txBody>
          <a:bodyPr wrap="square" rtlCol="0">
            <a:spAutoFit/>
          </a:bodyPr>
          <a:lstStyle/>
          <a:p>
            <a:pPr algn="ctr"/>
            <a:r>
              <a:rPr lang="en-US" dirty="0">
                <a:solidFill>
                  <a:schemeClr val="accent3"/>
                </a:solidFill>
              </a:rPr>
              <a:t>Impact</a:t>
            </a:r>
          </a:p>
        </p:txBody>
      </p:sp>
      <p:sp>
        <p:nvSpPr>
          <p:cNvPr id="15" name="TextBox 14">
            <a:extLst>
              <a:ext uri="{FF2B5EF4-FFF2-40B4-BE49-F238E27FC236}">
                <a16:creationId xmlns:a16="http://schemas.microsoft.com/office/drawing/2014/main" id="{2BBF0A2D-3352-904C-9CD6-1D90FC957FAB}"/>
              </a:ext>
            </a:extLst>
          </p:cNvPr>
          <p:cNvSpPr txBox="1"/>
          <p:nvPr/>
        </p:nvSpPr>
        <p:spPr>
          <a:xfrm>
            <a:off x="1650207" y="3610302"/>
            <a:ext cx="2528887" cy="2308324"/>
          </a:xfrm>
          <a:prstGeom prst="rect">
            <a:avLst/>
          </a:prstGeom>
          <a:noFill/>
        </p:spPr>
        <p:txBody>
          <a:bodyPr wrap="square" rtlCol="0">
            <a:spAutoFit/>
          </a:bodyPr>
          <a:lstStyle/>
          <a:p>
            <a:r>
              <a:rPr lang="en-US" dirty="0">
                <a:solidFill>
                  <a:schemeClr val="accent3"/>
                </a:solidFill>
              </a:rPr>
              <a:t>Improving upon current popular games and the diversity of games available may increase the number of people playing or rate at which people purchase Xbox games.</a:t>
            </a:r>
          </a:p>
        </p:txBody>
      </p:sp>
      <p:sp>
        <p:nvSpPr>
          <p:cNvPr id="16" name="TextBox 15">
            <a:extLst>
              <a:ext uri="{FF2B5EF4-FFF2-40B4-BE49-F238E27FC236}">
                <a16:creationId xmlns:a16="http://schemas.microsoft.com/office/drawing/2014/main" id="{D02F12D5-6C39-AE45-BC65-DDDC0BE92C67}"/>
              </a:ext>
            </a:extLst>
          </p:cNvPr>
          <p:cNvSpPr txBox="1"/>
          <p:nvPr/>
        </p:nvSpPr>
        <p:spPr>
          <a:xfrm>
            <a:off x="4607719" y="2039276"/>
            <a:ext cx="1400175" cy="369332"/>
          </a:xfrm>
          <a:prstGeom prst="rect">
            <a:avLst/>
          </a:prstGeom>
          <a:noFill/>
        </p:spPr>
        <p:txBody>
          <a:bodyPr wrap="square" rtlCol="0">
            <a:spAutoFit/>
          </a:bodyPr>
          <a:lstStyle/>
          <a:p>
            <a:pPr algn="ctr"/>
            <a:r>
              <a:rPr lang="en-US" dirty="0">
                <a:solidFill>
                  <a:schemeClr val="accent3"/>
                </a:solidFill>
              </a:rPr>
              <a:t>Data</a:t>
            </a:r>
          </a:p>
        </p:txBody>
      </p:sp>
      <p:sp>
        <p:nvSpPr>
          <p:cNvPr id="17" name="TextBox 16">
            <a:extLst>
              <a:ext uri="{FF2B5EF4-FFF2-40B4-BE49-F238E27FC236}">
                <a16:creationId xmlns:a16="http://schemas.microsoft.com/office/drawing/2014/main" id="{577C5E2B-F6E7-4046-AE90-902F222CD29C}"/>
              </a:ext>
            </a:extLst>
          </p:cNvPr>
          <p:cNvSpPr txBox="1"/>
          <p:nvPr/>
        </p:nvSpPr>
        <p:spPr>
          <a:xfrm>
            <a:off x="4179094" y="3887301"/>
            <a:ext cx="2257425" cy="1754326"/>
          </a:xfrm>
          <a:prstGeom prst="rect">
            <a:avLst/>
          </a:prstGeom>
          <a:noFill/>
        </p:spPr>
        <p:txBody>
          <a:bodyPr wrap="square" rtlCol="0">
            <a:spAutoFit/>
          </a:bodyPr>
          <a:lstStyle/>
          <a:p>
            <a:r>
              <a:rPr lang="en-US" dirty="0">
                <a:solidFill>
                  <a:schemeClr val="accent3"/>
                </a:solidFill>
              </a:rPr>
              <a:t>Collect dataset from Kaggle about games sold on different platforms including genre, sales, critic scores, and ratings. </a:t>
            </a:r>
          </a:p>
        </p:txBody>
      </p:sp>
      <p:pic>
        <p:nvPicPr>
          <p:cNvPr id="19" name="Graphic 18" descr="Bar chart with solid fill">
            <a:extLst>
              <a:ext uri="{FF2B5EF4-FFF2-40B4-BE49-F238E27FC236}">
                <a16:creationId xmlns:a16="http://schemas.microsoft.com/office/drawing/2014/main" id="{B5B29443-695C-A24B-94EB-5208EBE8D7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97266" y="2541943"/>
            <a:ext cx="914400" cy="914400"/>
          </a:xfrm>
          <a:prstGeom prst="rect">
            <a:avLst/>
          </a:prstGeom>
        </p:spPr>
      </p:pic>
      <p:sp>
        <p:nvSpPr>
          <p:cNvPr id="20" name="TextBox 19">
            <a:extLst>
              <a:ext uri="{FF2B5EF4-FFF2-40B4-BE49-F238E27FC236}">
                <a16:creationId xmlns:a16="http://schemas.microsoft.com/office/drawing/2014/main" id="{0C588E4A-327F-3040-8C1C-DE6CECBC37B8}"/>
              </a:ext>
            </a:extLst>
          </p:cNvPr>
          <p:cNvSpPr txBox="1"/>
          <p:nvPr/>
        </p:nvSpPr>
        <p:spPr>
          <a:xfrm>
            <a:off x="6425804" y="2039276"/>
            <a:ext cx="1457325" cy="369332"/>
          </a:xfrm>
          <a:prstGeom prst="rect">
            <a:avLst/>
          </a:prstGeom>
          <a:noFill/>
        </p:spPr>
        <p:txBody>
          <a:bodyPr wrap="square" rtlCol="0">
            <a:spAutoFit/>
          </a:bodyPr>
          <a:lstStyle/>
          <a:p>
            <a:pPr algn="ctr"/>
            <a:r>
              <a:rPr lang="en-US" dirty="0">
                <a:solidFill>
                  <a:schemeClr val="accent3"/>
                </a:solidFill>
              </a:rPr>
              <a:t>EDA</a:t>
            </a:r>
          </a:p>
        </p:txBody>
      </p:sp>
      <p:sp>
        <p:nvSpPr>
          <p:cNvPr id="21" name="TextBox 20">
            <a:extLst>
              <a:ext uri="{FF2B5EF4-FFF2-40B4-BE49-F238E27FC236}">
                <a16:creationId xmlns:a16="http://schemas.microsoft.com/office/drawing/2014/main" id="{2CEE9CD5-F2FC-7544-87EC-B4611B170F94}"/>
              </a:ext>
            </a:extLst>
          </p:cNvPr>
          <p:cNvSpPr txBox="1"/>
          <p:nvPr/>
        </p:nvSpPr>
        <p:spPr>
          <a:xfrm>
            <a:off x="6351985" y="3748802"/>
            <a:ext cx="1604962" cy="2308324"/>
          </a:xfrm>
          <a:prstGeom prst="rect">
            <a:avLst/>
          </a:prstGeom>
          <a:noFill/>
        </p:spPr>
        <p:txBody>
          <a:bodyPr wrap="square" rtlCol="0">
            <a:spAutoFit/>
          </a:bodyPr>
          <a:lstStyle/>
          <a:p>
            <a:r>
              <a:rPr lang="en-US" dirty="0">
                <a:solidFill>
                  <a:schemeClr val="accent3"/>
                </a:solidFill>
              </a:rPr>
              <a:t>Use Google Sheets and Tableau to perform some Exploratory Data Analysis and observe patterns. </a:t>
            </a:r>
          </a:p>
        </p:txBody>
      </p:sp>
      <p:pic>
        <p:nvPicPr>
          <p:cNvPr id="23" name="Graphic 22" descr="Network with solid fill">
            <a:extLst>
              <a:ext uri="{FF2B5EF4-FFF2-40B4-BE49-F238E27FC236}">
                <a16:creationId xmlns:a16="http://schemas.microsoft.com/office/drawing/2014/main" id="{F0965E15-F11E-6745-99B9-8F8BF0F208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88580" y="494688"/>
            <a:ext cx="914400" cy="914400"/>
          </a:xfrm>
          <a:prstGeom prst="rect">
            <a:avLst/>
          </a:prstGeom>
        </p:spPr>
      </p:pic>
      <p:sp>
        <p:nvSpPr>
          <p:cNvPr id="24" name="TextBox 23">
            <a:extLst>
              <a:ext uri="{FF2B5EF4-FFF2-40B4-BE49-F238E27FC236}">
                <a16:creationId xmlns:a16="http://schemas.microsoft.com/office/drawing/2014/main" id="{2D03C83C-680F-2143-963C-1A3F4D97CD3C}"/>
              </a:ext>
            </a:extLst>
          </p:cNvPr>
          <p:cNvSpPr txBox="1"/>
          <p:nvPr/>
        </p:nvSpPr>
        <p:spPr>
          <a:xfrm>
            <a:off x="8288543" y="118623"/>
            <a:ext cx="1514475" cy="369332"/>
          </a:xfrm>
          <a:prstGeom prst="rect">
            <a:avLst/>
          </a:prstGeom>
          <a:noFill/>
        </p:spPr>
        <p:txBody>
          <a:bodyPr wrap="square" rtlCol="0">
            <a:spAutoFit/>
          </a:bodyPr>
          <a:lstStyle/>
          <a:p>
            <a:pPr algn="ctr"/>
            <a:r>
              <a:rPr lang="en-US" dirty="0">
                <a:solidFill>
                  <a:schemeClr val="accent3"/>
                </a:solidFill>
              </a:rPr>
              <a:t>Grouping</a:t>
            </a:r>
          </a:p>
        </p:txBody>
      </p:sp>
      <p:pic>
        <p:nvPicPr>
          <p:cNvPr id="26" name="Graphic 25" descr="Future with solid fill">
            <a:extLst>
              <a:ext uri="{FF2B5EF4-FFF2-40B4-BE49-F238E27FC236}">
                <a16:creationId xmlns:a16="http://schemas.microsoft.com/office/drawing/2014/main" id="{422E2D7B-E79B-BA49-8C88-214CA6E54E2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88580" y="2541943"/>
            <a:ext cx="914400" cy="914400"/>
          </a:xfrm>
          <a:prstGeom prst="rect">
            <a:avLst/>
          </a:prstGeom>
        </p:spPr>
      </p:pic>
      <p:sp>
        <p:nvSpPr>
          <p:cNvPr id="27" name="TextBox 26">
            <a:extLst>
              <a:ext uri="{FF2B5EF4-FFF2-40B4-BE49-F238E27FC236}">
                <a16:creationId xmlns:a16="http://schemas.microsoft.com/office/drawing/2014/main" id="{4A56E031-57E3-B447-A99D-B9020820D6BB}"/>
              </a:ext>
            </a:extLst>
          </p:cNvPr>
          <p:cNvSpPr txBox="1"/>
          <p:nvPr/>
        </p:nvSpPr>
        <p:spPr>
          <a:xfrm>
            <a:off x="8279018" y="2039276"/>
            <a:ext cx="1533525" cy="461665"/>
          </a:xfrm>
          <a:prstGeom prst="rect">
            <a:avLst/>
          </a:prstGeom>
          <a:noFill/>
        </p:spPr>
        <p:txBody>
          <a:bodyPr wrap="square" rtlCol="0">
            <a:spAutoFit/>
          </a:bodyPr>
          <a:lstStyle/>
          <a:p>
            <a:pPr algn="ctr"/>
            <a:r>
              <a:rPr lang="en-US" sz="2400" dirty="0">
                <a:solidFill>
                  <a:schemeClr val="accent1"/>
                </a:solidFill>
              </a:rPr>
              <a:t>Prediction</a:t>
            </a:r>
          </a:p>
        </p:txBody>
      </p:sp>
      <p:sp>
        <p:nvSpPr>
          <p:cNvPr id="31" name="TextBox 30">
            <a:extLst>
              <a:ext uri="{FF2B5EF4-FFF2-40B4-BE49-F238E27FC236}">
                <a16:creationId xmlns:a16="http://schemas.microsoft.com/office/drawing/2014/main" id="{88056D63-C9A5-9E46-A77E-F57F851A180D}"/>
              </a:ext>
            </a:extLst>
          </p:cNvPr>
          <p:cNvSpPr txBox="1"/>
          <p:nvPr/>
        </p:nvSpPr>
        <p:spPr>
          <a:xfrm>
            <a:off x="9593481" y="74725"/>
            <a:ext cx="2519152" cy="1754326"/>
          </a:xfrm>
          <a:prstGeom prst="rect">
            <a:avLst/>
          </a:prstGeom>
          <a:noFill/>
        </p:spPr>
        <p:txBody>
          <a:bodyPr wrap="square" rtlCol="0">
            <a:spAutoFit/>
          </a:bodyPr>
          <a:lstStyle/>
          <a:p>
            <a:r>
              <a:rPr lang="en-US" dirty="0">
                <a:solidFill>
                  <a:schemeClr val="accent3"/>
                </a:solidFill>
              </a:rPr>
              <a:t>Use unsupervised machine learning to cluster games into categories and treat each category with a specific growth strategy.</a:t>
            </a:r>
          </a:p>
        </p:txBody>
      </p:sp>
      <p:sp>
        <p:nvSpPr>
          <p:cNvPr id="34" name="TextBox 33">
            <a:extLst>
              <a:ext uri="{FF2B5EF4-FFF2-40B4-BE49-F238E27FC236}">
                <a16:creationId xmlns:a16="http://schemas.microsoft.com/office/drawing/2014/main" id="{275774F3-30A1-2345-BBE6-C7640FC2470A}"/>
              </a:ext>
            </a:extLst>
          </p:cNvPr>
          <p:cNvSpPr txBox="1"/>
          <p:nvPr/>
        </p:nvSpPr>
        <p:spPr>
          <a:xfrm>
            <a:off x="9750643" y="1983481"/>
            <a:ext cx="2204829" cy="2031325"/>
          </a:xfrm>
          <a:prstGeom prst="rect">
            <a:avLst/>
          </a:prstGeom>
          <a:noFill/>
        </p:spPr>
        <p:txBody>
          <a:bodyPr wrap="square" rtlCol="0">
            <a:spAutoFit/>
          </a:bodyPr>
          <a:lstStyle/>
          <a:p>
            <a:r>
              <a:rPr lang="en-US" dirty="0">
                <a:solidFill>
                  <a:schemeClr val="accent1"/>
                </a:solidFill>
              </a:rPr>
              <a:t>Use time series analysis to predict the growth rate of different game categories and game sales rate in different consoles.</a:t>
            </a:r>
          </a:p>
        </p:txBody>
      </p:sp>
      <p:cxnSp>
        <p:nvCxnSpPr>
          <p:cNvPr id="37" name="Straight Arrow Connector 36">
            <a:extLst>
              <a:ext uri="{FF2B5EF4-FFF2-40B4-BE49-F238E27FC236}">
                <a16:creationId xmlns:a16="http://schemas.microsoft.com/office/drawing/2014/main" id="{AB9AA0C6-B59A-8449-A21F-1DBBD49EE830}"/>
              </a:ext>
            </a:extLst>
          </p:cNvPr>
          <p:cNvCxnSpPr>
            <a:stCxn id="5" idx="3"/>
            <a:endCxn id="13" idx="1"/>
          </p:cNvCxnSpPr>
          <p:nvPr/>
        </p:nvCxnSpPr>
        <p:spPr>
          <a:xfrm>
            <a:off x="1312070" y="2999143"/>
            <a:ext cx="1145380" cy="0"/>
          </a:xfrm>
          <a:prstGeom prst="straightConnector1">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FEEA62AC-8F64-D046-A3A1-A54836AF5CAB}"/>
              </a:ext>
            </a:extLst>
          </p:cNvPr>
          <p:cNvCxnSpPr>
            <a:cxnSpLocks/>
            <a:stCxn id="13" idx="3"/>
            <a:endCxn id="8" idx="1"/>
          </p:cNvCxnSpPr>
          <p:nvPr/>
        </p:nvCxnSpPr>
        <p:spPr>
          <a:xfrm>
            <a:off x="3371850" y="2999143"/>
            <a:ext cx="1478756" cy="0"/>
          </a:xfrm>
          <a:prstGeom prst="straightConnector1">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1B48382A-9D28-5E47-A261-233E8E8B5A1C}"/>
              </a:ext>
            </a:extLst>
          </p:cNvPr>
          <p:cNvCxnSpPr>
            <a:cxnSpLocks/>
            <a:stCxn id="8" idx="3"/>
            <a:endCxn id="19" idx="1"/>
          </p:cNvCxnSpPr>
          <p:nvPr/>
        </p:nvCxnSpPr>
        <p:spPr>
          <a:xfrm>
            <a:off x="5765006" y="2999143"/>
            <a:ext cx="932260" cy="0"/>
          </a:xfrm>
          <a:prstGeom prst="straightConnector1">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8718E74D-6AFC-DA4F-8FFB-E90E025ABD2A}"/>
              </a:ext>
            </a:extLst>
          </p:cNvPr>
          <p:cNvCxnSpPr>
            <a:cxnSpLocks/>
            <a:stCxn id="19" idx="3"/>
            <a:endCxn id="23" idx="1"/>
          </p:cNvCxnSpPr>
          <p:nvPr/>
        </p:nvCxnSpPr>
        <p:spPr>
          <a:xfrm flipV="1">
            <a:off x="7611666" y="951888"/>
            <a:ext cx="976914" cy="2047255"/>
          </a:xfrm>
          <a:prstGeom prst="straightConnector1">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DADBEC7A-B25E-2B40-89FB-6F1D6B7E40FE}"/>
              </a:ext>
            </a:extLst>
          </p:cNvPr>
          <p:cNvCxnSpPr>
            <a:cxnSpLocks/>
            <a:stCxn id="19" idx="3"/>
            <a:endCxn id="26" idx="1"/>
          </p:cNvCxnSpPr>
          <p:nvPr/>
        </p:nvCxnSpPr>
        <p:spPr>
          <a:xfrm>
            <a:off x="7611666" y="2999143"/>
            <a:ext cx="9769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937783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492</TotalTime>
  <Words>1800</Words>
  <Application>Microsoft Macintosh PowerPoint</Application>
  <PresentationFormat>Widescreen</PresentationFormat>
  <Paragraphs>347</Paragraphs>
  <Slides>27</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Microsoft vs. Nintendo vs. Sony</vt:lpstr>
      <vt:lpstr>Flashback to the 2006 Console Wars</vt:lpstr>
      <vt:lpstr>Turbulent History</vt:lpstr>
      <vt:lpstr>Three-Pronged Solution Path</vt:lpstr>
      <vt:lpstr>Three-Pronged Solution Path</vt:lpstr>
      <vt:lpstr>Three-Pronged Solution Path</vt:lpstr>
      <vt:lpstr>Three-Pronged Solution Path</vt:lpstr>
      <vt:lpstr>Three-Pronged Solution Path</vt:lpstr>
      <vt:lpstr>Three-Pronged Solution Path</vt:lpstr>
      <vt:lpstr>Three-Pronged Solution Path</vt:lpstr>
      <vt:lpstr>Game Comparison by Genre</vt:lpstr>
      <vt:lpstr>Game Comparison by Rating</vt:lpstr>
      <vt:lpstr>Conclusions from Initial Analysis</vt:lpstr>
      <vt:lpstr>Thank you</vt:lpstr>
      <vt:lpstr>Appendix</vt:lpstr>
      <vt:lpstr>Consoles</vt:lpstr>
      <vt:lpstr>Pivot Tables (part I)</vt:lpstr>
      <vt:lpstr>Pivot Tables (part II)</vt:lpstr>
      <vt:lpstr>Time Series</vt:lpstr>
      <vt:lpstr>PowerPoint Presentation</vt:lpstr>
      <vt:lpstr>Xbox 360 vs Wii vs PlayStation 3</vt:lpstr>
      <vt:lpstr>Console Sales</vt:lpstr>
      <vt:lpstr>Cost-Benefit Analysis</vt:lpstr>
      <vt:lpstr>Criteria for Success</vt:lpstr>
      <vt:lpstr>Assumptions</vt:lpstr>
      <vt:lpstr>Risks</vt:lpstr>
      <vt:lpstr>Future Directions : An Argument for Diversification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Game Wars  Microsoft vs. Nintendo vs. Sony</dc:title>
  <dc:creator>Rachel ER Goodridge</dc:creator>
  <cp:lastModifiedBy>Rachel ER Goodridge</cp:lastModifiedBy>
  <cp:revision>29</cp:revision>
  <dcterms:created xsi:type="dcterms:W3CDTF">2021-11-05T04:23:17Z</dcterms:created>
  <dcterms:modified xsi:type="dcterms:W3CDTF">2021-11-10T04:10:48Z</dcterms:modified>
</cp:coreProperties>
</file>